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6" r:id="rId41"/>
    <p:sldId id="297" r:id="rId42"/>
    <p:sldId id="295" r:id="rId43"/>
    <p:sldId id="299" r:id="rId44"/>
    <p:sldId id="300" r:id="rId45"/>
    <p:sldId id="298" r:id="rId46"/>
    <p:sldId id="301"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B0887003-D2CD-4FD3-86E4-F004CAF2B765}" type="datetimeFigureOut">
              <a:rPr lang="en-US" smtClean="0"/>
              <a:t>1/29/2014</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1A03BF3A-8E90-40C4-9E9D-C4EBDA74B749}" type="slidenum">
              <a:rPr lang="en-US" smtClean="0"/>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887003-D2CD-4FD3-86E4-F004CAF2B765}" type="datetimeFigureOut">
              <a:rPr lang="en-US" smtClean="0"/>
              <a:t>1/29/2014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03BF3A-8E90-40C4-9E9D-C4EBDA74B749}" type="slidenum">
              <a:rPr lang="en-US" smtClean="0"/>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887003-D2CD-4FD3-86E4-F004CAF2B765}" type="datetimeFigureOut">
              <a:rPr lang="en-US" smtClean="0"/>
              <a:t>1/29/2014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03BF3A-8E90-40C4-9E9D-C4EBDA74B749}" type="slidenum">
              <a:rPr lang="en-US" smtClean="0"/>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887003-D2CD-4FD3-86E4-F004CAF2B765}" type="datetimeFigureOut">
              <a:rPr lang="en-US" smtClean="0"/>
              <a:t>1/29/2014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03BF3A-8E90-40C4-9E9D-C4EBDA74B749}" type="slidenum">
              <a:rPr lang="en-US" smtClean="0"/>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887003-D2CD-4FD3-86E4-F004CAF2B765}" type="datetimeFigureOut">
              <a:rPr lang="en-US" smtClean="0"/>
              <a:t>1/29/2014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03BF3A-8E90-40C4-9E9D-C4EBDA74B749}"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0887003-D2CD-4FD3-86E4-F004CAF2B765}" type="datetimeFigureOut">
              <a:rPr lang="en-US" smtClean="0"/>
              <a:t>1/29/2014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03BF3A-8E90-40C4-9E9D-C4EBDA74B749}"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0887003-D2CD-4FD3-86E4-F004CAF2B765}" type="datetimeFigureOut">
              <a:rPr lang="en-US" smtClean="0"/>
              <a:t>1/29/2014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03BF3A-8E90-40C4-9E9D-C4EBDA74B749}" type="slidenum">
              <a:rPr lang="en-US" smtClean="0"/>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0887003-D2CD-4FD3-86E4-F004CAF2B765}" type="datetimeFigureOut">
              <a:rPr lang="en-US" smtClean="0"/>
              <a:t>1/29/2014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03BF3A-8E90-40C4-9E9D-C4EBDA74B749}" type="slidenum">
              <a:rPr lang="en-US" smtClean="0"/>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887003-D2CD-4FD3-86E4-F004CAF2B765}" type="datetimeFigureOut">
              <a:rPr lang="en-US" smtClean="0"/>
              <a:t>1/29/2014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A03BF3A-8E90-40C4-9E9D-C4EBDA74B74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887003-D2CD-4FD3-86E4-F004CAF2B765}" type="datetimeFigureOut">
              <a:rPr lang="en-US" smtClean="0"/>
              <a:t>1/29/2014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03BF3A-8E90-40C4-9E9D-C4EBDA74B74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887003-D2CD-4FD3-86E4-F004CAF2B765}" type="datetimeFigureOut">
              <a:rPr lang="en-US" smtClean="0"/>
              <a:t>1/29/2014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03BF3A-8E90-40C4-9E9D-C4EBDA74B74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B0887003-D2CD-4FD3-86E4-F004CAF2B765}" type="datetimeFigureOut">
              <a:rPr lang="en-US" smtClean="0"/>
              <a:t>1/29/2014</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1A03BF3A-8E90-40C4-9E9D-C4EBDA74B74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pPr algn="l"/>
            <a:r>
              <a:rPr lang="en-US" sz="3600" dirty="0" smtClean="0"/>
              <a:t>James K. Polk</a:t>
            </a:r>
            <a:r>
              <a:rPr lang="en-US" sz="3600" dirty="0"/>
              <a:t>, the Decline of the Whigs, and Acceleration Towards War, </a:t>
            </a:r>
            <a:r>
              <a:rPr lang="en-US" sz="3600" dirty="0" smtClean="0"/>
              <a:t>1845 </a:t>
            </a:r>
            <a:r>
              <a:rPr lang="en-US" sz="3600" dirty="0"/>
              <a:t>- </a:t>
            </a:r>
            <a:r>
              <a:rPr lang="en-US" sz="3600" dirty="0" smtClean="0"/>
              <a:t>1849</a:t>
            </a:r>
            <a:endParaRPr lang="en-US" sz="36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414034"/>
            <a:ext cx="3886200" cy="2292083"/>
          </a:xfrm>
          <a:prstGeom prst="rect">
            <a:avLst/>
          </a:prstGeom>
        </p:spPr>
      </p:pic>
      <p:pic>
        <p:nvPicPr>
          <p:cNvPr id="5" name="Picture 4"/>
          <p:cNvPicPr>
            <a:picLocks noChangeAspect="1"/>
          </p:cNvPicPr>
          <p:nvPr/>
        </p:nvPicPr>
        <p:blipFill>
          <a:blip r:embed="rId3" cstate="print">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5257800" y="457201"/>
            <a:ext cx="2895600" cy="2248916"/>
          </a:xfrm>
          <a:prstGeom prst="rect">
            <a:avLst/>
          </a:prstGeom>
        </p:spPr>
      </p:pic>
    </p:spTree>
    <p:extLst>
      <p:ext uri="{BB962C8B-B14F-4D97-AF65-F5344CB8AC3E}">
        <p14:creationId xmlns:p14="http://schemas.microsoft.com/office/powerpoint/2010/main" val="49576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600201" y="3200400"/>
            <a:ext cx="6856862" cy="609600"/>
          </a:xfrm>
        </p:spPr>
        <p:txBody>
          <a:bodyPr/>
          <a:lstStyle/>
          <a:p>
            <a:r>
              <a:rPr lang="en-US" dirty="0" smtClean="0"/>
              <a:t>Internal Improvements, Travel and Trade</a:t>
            </a:r>
            <a:endParaRPr lang="en-US" dirty="0"/>
          </a:p>
        </p:txBody>
      </p:sp>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36179" y="558800"/>
            <a:ext cx="5649391" cy="2565400"/>
          </a:xfrm>
        </p:spPr>
      </p:pic>
      <p:sp>
        <p:nvSpPr>
          <p:cNvPr id="7" name="Text Placeholder 6"/>
          <p:cNvSpPr>
            <a:spLocks noGrp="1"/>
          </p:cNvSpPr>
          <p:nvPr>
            <p:ph type="body" sz="half" idx="2"/>
          </p:nvPr>
        </p:nvSpPr>
        <p:spPr>
          <a:xfrm>
            <a:off x="1600200" y="3962400"/>
            <a:ext cx="6553200" cy="2133600"/>
          </a:xfrm>
        </p:spPr>
        <p:txBody>
          <a:bodyPr>
            <a:normAutofit/>
          </a:bodyPr>
          <a:lstStyle/>
          <a:p>
            <a:r>
              <a:rPr lang="en-US" dirty="0" smtClean="0"/>
              <a:t>By making transportation less burdensome, the Whigs believed that they would inevitably promote trade and help to unify the nation both economically and socially.  Interdependence in the economic realm would help to broker longstanding political and social bonds.</a:t>
            </a:r>
            <a:endParaRPr lang="en-US" dirty="0"/>
          </a:p>
        </p:txBody>
      </p:sp>
    </p:spTree>
    <p:extLst>
      <p:ext uri="{BB962C8B-B14F-4D97-AF65-F5344CB8AC3E}">
        <p14:creationId xmlns:p14="http://schemas.microsoft.com/office/powerpoint/2010/main" val="31032529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Whigs and “Manifest Destiny”</a:t>
            </a:r>
            <a:endParaRPr lang="en-US" dirty="0"/>
          </a:p>
        </p:txBody>
      </p:sp>
      <p:pic>
        <p:nvPicPr>
          <p:cNvPr id="10" name="Picture Placeholder 9"/>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418" b="418"/>
          <a:stretch>
            <a:fillRect/>
          </a:stretch>
        </p:blipFill>
        <p:spPr/>
      </p:pic>
      <p:sp>
        <p:nvSpPr>
          <p:cNvPr id="9" name="Text Placeholder 8"/>
          <p:cNvSpPr>
            <a:spLocks noGrp="1"/>
          </p:cNvSpPr>
          <p:nvPr>
            <p:ph type="body" sz="half" idx="2"/>
          </p:nvPr>
        </p:nvSpPr>
        <p:spPr>
          <a:xfrm>
            <a:off x="688489" y="5324306"/>
            <a:ext cx="7756264" cy="1305094"/>
          </a:xfrm>
        </p:spPr>
        <p:txBody>
          <a:bodyPr>
            <a:normAutofit lnSpcReduction="10000"/>
          </a:bodyPr>
          <a:lstStyle/>
          <a:p>
            <a:pPr algn="l"/>
            <a:r>
              <a:rPr lang="en-US" dirty="0" smtClean="0"/>
              <a:t>The Whigs recognized the potential of “Manifest Destiny” to divide the nation.  Accordingly, the party crafted a land policy which acknowledged the need to settle the West, but attempted to curb the nation’s appetite for expansion.  They encouraged higher prices for land, for example, in order to raise revenue, pay for internal improvements, and slow the rapid expansion of the nation.</a:t>
            </a:r>
            <a:endParaRPr lang="en-US" dirty="0"/>
          </a:p>
        </p:txBody>
      </p:sp>
    </p:spTree>
    <p:extLst>
      <p:ext uri="{BB962C8B-B14F-4D97-AF65-F5344CB8AC3E}">
        <p14:creationId xmlns:p14="http://schemas.microsoft.com/office/powerpoint/2010/main" val="28343933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lstStyle/>
          <a:p>
            <a:r>
              <a:rPr lang="en-US" dirty="0" smtClean="0"/>
              <a:t>The Whig Party was keenly opposed to violence in all forms, including expansionist imperialism.</a:t>
            </a:r>
          </a:p>
          <a:p>
            <a:r>
              <a:rPr lang="en-US" dirty="0" smtClean="0"/>
              <a:t>Whigs spoke out against Andrew Jackson’s refusal to uphold the Supreme Court’s decision in </a:t>
            </a:r>
            <a:r>
              <a:rPr lang="en-US" i="1" dirty="0" smtClean="0"/>
              <a:t>Worcester V. Georgia.</a:t>
            </a:r>
          </a:p>
          <a:p>
            <a:r>
              <a:rPr lang="en-US" dirty="0" smtClean="0"/>
              <a:t>They opposed the Mexican-American War and the imperialist Treaty of Guadalupe-Hidalgo. </a:t>
            </a:r>
          </a:p>
          <a:p>
            <a:r>
              <a:rPr lang="en-US" dirty="0" smtClean="0"/>
              <a:t>They viewed James K. Polk’s “Fifty-Four Forty or Fight!” campaign slogan as jingoist posturing. </a:t>
            </a:r>
            <a:endParaRPr lang="en-US" dirty="0"/>
          </a:p>
        </p:txBody>
      </p:sp>
      <p:sp>
        <p:nvSpPr>
          <p:cNvPr id="8" name="Title 7"/>
          <p:cNvSpPr>
            <a:spLocks noGrp="1"/>
          </p:cNvSpPr>
          <p:nvPr>
            <p:ph type="title"/>
          </p:nvPr>
        </p:nvSpPr>
        <p:spPr/>
        <p:txBody>
          <a:bodyPr/>
          <a:lstStyle/>
          <a:p>
            <a:r>
              <a:rPr lang="en-US" dirty="0" smtClean="0"/>
              <a:t>Whig Pacifism</a:t>
            </a:r>
            <a:endParaRPr lang="en-US" dirty="0"/>
          </a:p>
        </p:txBody>
      </p:sp>
    </p:spTree>
    <p:extLst>
      <p:ext uri="{BB962C8B-B14F-4D97-AF65-F5344CB8AC3E}">
        <p14:creationId xmlns:p14="http://schemas.microsoft.com/office/powerpoint/2010/main" val="17479076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The Whigs were a party born of opposition to President Andrew Jackson, and it should not be surprising that they were jealous of Presidential usurpation of power.  </a:t>
            </a:r>
          </a:p>
          <a:p>
            <a:r>
              <a:rPr lang="en-US" dirty="0" smtClean="0"/>
              <a:t>Only two Whigs were ever elected President; both men died in office, and neither was an “issue-oriented” leader.  William Henry Harrison was a war hero from the War of 1812; he died after a month in office from pneumonia.  Zachery Taylor, a hero of the Mexican-American War, died after a year in power.</a:t>
            </a:r>
            <a:endParaRPr lang="en-US" dirty="0"/>
          </a:p>
        </p:txBody>
      </p:sp>
      <p:sp>
        <p:nvSpPr>
          <p:cNvPr id="3" name="Title 2"/>
          <p:cNvSpPr>
            <a:spLocks noGrp="1"/>
          </p:cNvSpPr>
          <p:nvPr>
            <p:ph type="title"/>
          </p:nvPr>
        </p:nvSpPr>
        <p:spPr/>
        <p:txBody>
          <a:bodyPr/>
          <a:lstStyle/>
          <a:p>
            <a:r>
              <a:rPr lang="en-US" dirty="0" smtClean="0"/>
              <a:t>Whigs and the Executive Power of the President</a:t>
            </a:r>
            <a:endParaRPr lang="en-US" dirty="0"/>
          </a:p>
        </p:txBody>
      </p:sp>
    </p:spTree>
    <p:extLst>
      <p:ext uri="{BB962C8B-B14F-4D97-AF65-F5344CB8AC3E}">
        <p14:creationId xmlns:p14="http://schemas.microsoft.com/office/powerpoint/2010/main" val="31061953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Whigs and the Executive Power of the President</a:t>
            </a:r>
          </a:p>
        </p:txBody>
      </p:sp>
      <p:sp>
        <p:nvSpPr>
          <p:cNvPr id="2" name="Content Placeholder 1"/>
          <p:cNvSpPr>
            <a:spLocks noGrp="1"/>
          </p:cNvSpPr>
          <p:nvPr>
            <p:ph sz="quarter" idx="13"/>
          </p:nvPr>
        </p:nvSpPr>
        <p:spPr/>
        <p:txBody>
          <a:bodyPr>
            <a:normAutofit fontScale="92500" lnSpcReduction="10000"/>
          </a:bodyPr>
          <a:lstStyle/>
          <a:p>
            <a:pPr marL="0" indent="0">
              <a:buNone/>
            </a:pPr>
            <a:r>
              <a:rPr lang="en-US" dirty="0" smtClean="0"/>
              <a:t>To quote Whig President William Henry Harrison: </a:t>
            </a:r>
          </a:p>
          <a:p>
            <a:pPr marL="0" indent="0">
              <a:buNone/>
            </a:pPr>
            <a:endParaRPr lang="en-US" dirty="0"/>
          </a:p>
          <a:p>
            <a:pPr marL="0" indent="0">
              <a:buNone/>
            </a:pPr>
            <a:r>
              <a:rPr lang="en-US" dirty="0" smtClean="0"/>
              <a:t>“It is preposterous that a though could for a moment be entertained that the President, placed at the capital, in the center of the country, could understand the wants and wishes of the people better than their own immediate representatives.” </a:t>
            </a:r>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925108" y="2239963"/>
            <a:ext cx="3243484" cy="3876675"/>
          </a:xfrm>
        </p:spPr>
      </p:pic>
    </p:spTree>
    <p:extLst>
      <p:ext uri="{BB962C8B-B14F-4D97-AF65-F5344CB8AC3E}">
        <p14:creationId xmlns:p14="http://schemas.microsoft.com/office/powerpoint/2010/main" val="6041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l"/>
            <a:r>
              <a:rPr lang="en-US" sz="4400" dirty="0" smtClean="0"/>
              <a:t>The Whigs Hatred for “Old Hickory” – Andrew Jackson</a:t>
            </a:r>
            <a:endParaRPr lang="en-US" sz="4400" dirty="0"/>
          </a:p>
        </p:txBody>
      </p:sp>
      <p:sp>
        <p:nvSpPr>
          <p:cNvPr id="6" name="Content Placeholder 5"/>
          <p:cNvSpPr>
            <a:spLocks noGrp="1"/>
          </p:cNvSpPr>
          <p:nvPr>
            <p:ph sz="quarter" idx="13"/>
          </p:nvPr>
        </p:nvSpPr>
        <p:spPr/>
        <p:txBody>
          <a:bodyPr>
            <a:normAutofit fontScale="85000" lnSpcReduction="10000"/>
          </a:bodyPr>
          <a:lstStyle/>
          <a:p>
            <a:r>
              <a:rPr lang="en-US" dirty="0" smtClean="0"/>
              <a:t>Whigs despised “King Andrew” and their ideal President was his opposite: </a:t>
            </a:r>
          </a:p>
          <a:p>
            <a:pPr marL="0" indent="0">
              <a:buNone/>
            </a:pPr>
            <a:endParaRPr lang="en-US" dirty="0" smtClean="0"/>
          </a:p>
          <a:p>
            <a:r>
              <a:rPr lang="en-US" dirty="0" smtClean="0"/>
              <a:t>A one-term President</a:t>
            </a:r>
          </a:p>
          <a:p>
            <a:r>
              <a:rPr lang="en-US" dirty="0" smtClean="0"/>
              <a:t>No “Spoils System,” or patronage.</a:t>
            </a:r>
          </a:p>
          <a:p>
            <a:r>
              <a:rPr lang="en-US" dirty="0" smtClean="0"/>
              <a:t>Little </a:t>
            </a:r>
            <a:r>
              <a:rPr lang="en-US" dirty="0"/>
              <a:t>u</a:t>
            </a:r>
            <a:r>
              <a:rPr lang="en-US" dirty="0" smtClean="0"/>
              <a:t>se of the veto power of the executive.</a:t>
            </a:r>
          </a:p>
          <a:p>
            <a:r>
              <a:rPr lang="en-US" dirty="0" smtClean="0"/>
              <a:t>Deference to the Cabinet on important </a:t>
            </a:r>
            <a:r>
              <a:rPr lang="en-US" dirty="0"/>
              <a:t>i</a:t>
            </a:r>
            <a:r>
              <a:rPr lang="en-US" dirty="0" smtClean="0"/>
              <a:t>ssues for the nation.</a:t>
            </a:r>
            <a:endParaRPr lang="en-US" dirty="0"/>
          </a:p>
        </p:txBody>
      </p:sp>
      <p:pic>
        <p:nvPicPr>
          <p:cNvPr id="8" name="Content Placeholder 7"/>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5254625" y="2239963"/>
            <a:ext cx="2584450" cy="3876675"/>
          </a:xfrm>
        </p:spPr>
      </p:pic>
    </p:spTree>
    <p:extLst>
      <p:ext uri="{BB962C8B-B14F-4D97-AF65-F5344CB8AC3E}">
        <p14:creationId xmlns:p14="http://schemas.microsoft.com/office/powerpoint/2010/main" val="15474418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Surprising Rise to Power of James K. Polk</a:t>
            </a:r>
            <a:endParaRPr lang="en-US" dirty="0"/>
          </a:p>
        </p:txBody>
      </p:sp>
      <p:sp>
        <p:nvSpPr>
          <p:cNvPr id="6" name="Text Placeholder 5"/>
          <p:cNvSpPr>
            <a:spLocks noGrp="1"/>
          </p:cNvSpPr>
          <p:nvPr>
            <p:ph type="body" idx="1"/>
          </p:nvPr>
        </p:nvSpPr>
        <p:spPr/>
        <p:txBody>
          <a:bodyPr/>
          <a:lstStyle/>
          <a:p>
            <a:pPr algn="l"/>
            <a:r>
              <a:rPr lang="en-US" dirty="0" smtClean="0"/>
              <a:t>How “Young Hickory” became the first dark horse candidate to win the Presidency and wreck the Whig Party in four short years.</a:t>
            </a:r>
            <a:endParaRPr lang="en-US" dirty="0"/>
          </a:p>
        </p:txBody>
      </p:sp>
    </p:spTree>
    <p:extLst>
      <p:ext uri="{BB962C8B-B14F-4D97-AF65-F5344CB8AC3E}">
        <p14:creationId xmlns:p14="http://schemas.microsoft.com/office/powerpoint/2010/main" val="2394877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fontScale="92500"/>
          </a:bodyPr>
          <a:lstStyle/>
          <a:p>
            <a:r>
              <a:rPr lang="en-US" dirty="0" smtClean="0"/>
              <a:t>When the Election of 1844 came along, Polk was angling for the Vice Presidency, no the head of the ticket.</a:t>
            </a:r>
          </a:p>
          <a:p>
            <a:r>
              <a:rPr lang="en-US" dirty="0" smtClean="0"/>
              <a:t>He had been the floor leader in the House of Representatives under Andrew Jackson.</a:t>
            </a:r>
          </a:p>
          <a:p>
            <a:r>
              <a:rPr lang="en-US" dirty="0" smtClean="0"/>
              <a:t>He has served as Speaker of the House in the 1830s.</a:t>
            </a:r>
          </a:p>
          <a:p>
            <a:r>
              <a:rPr lang="en-US" dirty="0" smtClean="0"/>
              <a:t>In 1839, he had quit the Congress to pursue a career in local government, and quickly risen to the rank of Governor of Tennessee.</a:t>
            </a:r>
          </a:p>
          <a:p>
            <a:r>
              <a:rPr lang="en-US" dirty="0" smtClean="0"/>
              <a:t>Although out of politics altogether in 1844, he was not out of the public mind, and his candidacy was viable.</a:t>
            </a:r>
            <a:endParaRPr lang="en-US" dirty="0"/>
          </a:p>
        </p:txBody>
      </p:sp>
      <p:sp>
        <p:nvSpPr>
          <p:cNvPr id="4" name="Title 3"/>
          <p:cNvSpPr>
            <a:spLocks noGrp="1"/>
          </p:cNvSpPr>
          <p:nvPr>
            <p:ph type="title"/>
          </p:nvPr>
        </p:nvSpPr>
        <p:spPr/>
        <p:txBody>
          <a:bodyPr/>
          <a:lstStyle/>
          <a:p>
            <a:r>
              <a:rPr lang="en-US" dirty="0" smtClean="0"/>
              <a:t>James Knox Polk</a:t>
            </a:r>
            <a:endParaRPr lang="en-US" dirty="0"/>
          </a:p>
        </p:txBody>
      </p:sp>
    </p:spTree>
    <p:extLst>
      <p:ext uri="{BB962C8B-B14F-4D97-AF65-F5344CB8AC3E}">
        <p14:creationId xmlns:p14="http://schemas.microsoft.com/office/powerpoint/2010/main" val="16624248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In 1844, the big litmus test for the Presidency was whether or not a candidate was in favor of the annexation of Texas.  The leading candidate for the Democrats in 1844, former President Martin Van Buren, had already articulated an anti-expansionist stance on Texas.  </a:t>
            </a:r>
          </a:p>
          <a:p>
            <a:r>
              <a:rPr lang="en-US" dirty="0" smtClean="0"/>
              <a:t>When neither  Lewis Cass nor James Buchanan proved capable of securing the votes needed for nomination, the Democrats sought a compromise candidate, and James K. Polk – who was outspokenly in favor of the annexation of Texas – was their choice.</a:t>
            </a:r>
          </a:p>
          <a:p>
            <a:pPr marL="0" indent="0">
              <a:buNone/>
            </a:pPr>
            <a:endParaRPr lang="en-US" dirty="0"/>
          </a:p>
        </p:txBody>
      </p:sp>
      <p:sp>
        <p:nvSpPr>
          <p:cNvPr id="3" name="Title 2"/>
          <p:cNvSpPr>
            <a:spLocks noGrp="1"/>
          </p:cNvSpPr>
          <p:nvPr>
            <p:ph type="title"/>
          </p:nvPr>
        </p:nvSpPr>
        <p:spPr/>
        <p:txBody>
          <a:bodyPr/>
          <a:lstStyle/>
          <a:p>
            <a:r>
              <a:rPr lang="en-US" dirty="0" smtClean="0"/>
              <a:t>The Annexation of Texas</a:t>
            </a:r>
            <a:endParaRPr lang="en-US" dirty="0"/>
          </a:p>
        </p:txBody>
      </p:sp>
    </p:spTree>
    <p:extLst>
      <p:ext uri="{BB962C8B-B14F-4D97-AF65-F5344CB8AC3E}">
        <p14:creationId xmlns:p14="http://schemas.microsoft.com/office/powerpoint/2010/main" val="17523167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Election of 1844: </a:t>
            </a:r>
            <a:br>
              <a:rPr lang="en-US" dirty="0" smtClean="0"/>
            </a:br>
            <a:r>
              <a:rPr lang="en-US" dirty="0" smtClean="0"/>
              <a:t>Polk vs. Clay</a:t>
            </a:r>
            <a:endParaRPr lang="en-US" dirty="0"/>
          </a:p>
        </p:txBody>
      </p:sp>
      <p:sp>
        <p:nvSpPr>
          <p:cNvPr id="5" name="Content Placeholder 4"/>
          <p:cNvSpPr>
            <a:spLocks noGrp="1"/>
          </p:cNvSpPr>
          <p:nvPr>
            <p:ph idx="1"/>
          </p:nvPr>
        </p:nvSpPr>
        <p:spPr>
          <a:xfrm>
            <a:off x="699247" y="2248347"/>
            <a:ext cx="7987553" cy="4152453"/>
          </a:xfrm>
        </p:spPr>
        <p:txBody>
          <a:bodyPr>
            <a:normAutofit fontScale="92500" lnSpcReduction="20000"/>
          </a:bodyPr>
          <a:lstStyle/>
          <a:p>
            <a:r>
              <a:rPr lang="en-US" dirty="0" smtClean="0"/>
              <a:t>Henry Clay was the standard bearer of the Whig Party in 1844.  The second resolution of the Whig Party platform in the 1844 election summarized Clay’s American System.  The party sought, </a:t>
            </a:r>
          </a:p>
          <a:p>
            <a:endParaRPr lang="en-US" dirty="0" smtClean="0"/>
          </a:p>
          <a:p>
            <a:pPr marL="0" indent="0">
              <a:buNone/>
            </a:pPr>
            <a:r>
              <a:rPr lang="en-US" dirty="0" smtClean="0"/>
              <a:t>“a well-regulated currency; a tariff for revenue to defray the necessary expenses off the government, and discriminating with special reference to the protection of the domestic labor of the country; the distribution of the proceeds from the sales of public lands; a single term for the Presidency; a reform of executive usurpations, and generally such an administration of the affairs of the country as shall impart to every branch of the public service the greatest practical efficiency, controlled by a well-regulated, wise economy.” </a:t>
            </a:r>
          </a:p>
        </p:txBody>
      </p:sp>
    </p:spTree>
    <p:extLst>
      <p:ext uri="{BB962C8B-B14F-4D97-AF65-F5344CB8AC3E}">
        <p14:creationId xmlns:p14="http://schemas.microsoft.com/office/powerpoint/2010/main" val="39368919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The Whigs were born as a party of opposition – ostensibly, a party of opposition against Andrew Jackson.  </a:t>
            </a:r>
          </a:p>
          <a:p>
            <a:r>
              <a:rPr lang="en-US" dirty="0" smtClean="0"/>
              <a:t>Why the Whigs opposed Jackson varied, though, from region to region.  In this sense, the party was always divided, and friction was omnipresent.</a:t>
            </a:r>
          </a:p>
          <a:p>
            <a:r>
              <a:rPr lang="en-US" dirty="0" smtClean="0"/>
              <a:t>In general, however, the Whigs were a party of national unity first and foremost.  All of the most articulate leaders of the Whig Party were advocates of national unity, and all were devoted to the preservation of the Union.</a:t>
            </a:r>
            <a:endParaRPr lang="en-US" dirty="0"/>
          </a:p>
        </p:txBody>
      </p:sp>
      <p:sp>
        <p:nvSpPr>
          <p:cNvPr id="3" name="Title 2"/>
          <p:cNvSpPr>
            <a:spLocks noGrp="1"/>
          </p:cNvSpPr>
          <p:nvPr>
            <p:ph type="title"/>
          </p:nvPr>
        </p:nvSpPr>
        <p:spPr/>
        <p:txBody>
          <a:bodyPr/>
          <a:lstStyle/>
          <a:p>
            <a:r>
              <a:rPr lang="en-US" dirty="0" smtClean="0"/>
              <a:t>Who were the Whigs?</a:t>
            </a:r>
            <a:endParaRPr lang="en-US" dirty="0"/>
          </a:p>
        </p:txBody>
      </p:sp>
    </p:spTree>
    <p:extLst>
      <p:ext uri="{BB962C8B-B14F-4D97-AF65-F5344CB8AC3E}">
        <p14:creationId xmlns:p14="http://schemas.microsoft.com/office/powerpoint/2010/main" val="21119953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He sought to revive the issue of the Bank of the United States, which Andrew Jackson had already effectively squashed in the 1830s.</a:t>
            </a:r>
          </a:p>
          <a:p>
            <a:r>
              <a:rPr lang="en-US" dirty="0" smtClean="0"/>
              <a:t>He tried to re-articulate his position on the annexation of Texas to appear more flexible; however, he could not match Polk’s transparent zeal for acquiring the nation.</a:t>
            </a:r>
          </a:p>
          <a:p>
            <a:r>
              <a:rPr lang="en-US" dirty="0" smtClean="0"/>
              <a:t>Both men were slaveholders, but many in the South viewed Clay’s opposition to the annexation of slaveholding Texas as an anti-slavery position. </a:t>
            </a:r>
            <a:endParaRPr lang="en-US" dirty="0"/>
          </a:p>
        </p:txBody>
      </p:sp>
      <p:sp>
        <p:nvSpPr>
          <p:cNvPr id="3" name="Title 2"/>
          <p:cNvSpPr>
            <a:spLocks noGrp="1"/>
          </p:cNvSpPr>
          <p:nvPr>
            <p:ph type="title"/>
          </p:nvPr>
        </p:nvSpPr>
        <p:spPr/>
        <p:txBody>
          <a:bodyPr/>
          <a:lstStyle/>
          <a:p>
            <a:r>
              <a:rPr lang="en-US" dirty="0" smtClean="0"/>
              <a:t>Henry Clay’s Positions</a:t>
            </a:r>
            <a:endParaRPr lang="en-US" dirty="0"/>
          </a:p>
        </p:txBody>
      </p:sp>
    </p:spTree>
    <p:extLst>
      <p:ext uri="{BB962C8B-B14F-4D97-AF65-F5344CB8AC3E}">
        <p14:creationId xmlns:p14="http://schemas.microsoft.com/office/powerpoint/2010/main" val="11969497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Texas was Annexed by John Tyler in 1845</a:t>
            </a:r>
            <a:endParaRPr lang="en-US"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10496" b="10496"/>
          <a:stretch>
            <a:fillRect/>
          </a:stretch>
        </p:blipFill>
        <p:spPr/>
      </p:pic>
      <p:sp>
        <p:nvSpPr>
          <p:cNvPr id="6" name="Text Placeholder 5"/>
          <p:cNvSpPr>
            <a:spLocks noGrp="1"/>
          </p:cNvSpPr>
          <p:nvPr>
            <p:ph type="body" sz="half" idx="2"/>
          </p:nvPr>
        </p:nvSpPr>
        <p:spPr>
          <a:xfrm>
            <a:off x="533400" y="5257800"/>
            <a:ext cx="8077199" cy="1295400"/>
          </a:xfrm>
        </p:spPr>
        <p:txBody>
          <a:bodyPr>
            <a:normAutofit/>
          </a:bodyPr>
          <a:lstStyle/>
          <a:p>
            <a:pPr algn="l"/>
            <a:r>
              <a:rPr lang="en-US" dirty="0" smtClean="0"/>
              <a:t>After James K. Polk won the election of 1845, Virginian and pro-slavery President John Tyler encouraged a joint resolution for the annexation of Texas to be passed by the lame duck Congress.  The motion carried, and Texas joined the Union as a slave state.</a:t>
            </a:r>
            <a:endParaRPr lang="en-US" dirty="0"/>
          </a:p>
        </p:txBody>
      </p:sp>
    </p:spTree>
    <p:extLst>
      <p:ext uri="{BB962C8B-B14F-4D97-AF65-F5344CB8AC3E}">
        <p14:creationId xmlns:p14="http://schemas.microsoft.com/office/powerpoint/2010/main" val="38604255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Victory for Polk</a:t>
            </a:r>
            <a:endParaRPr lang="en-US" dirty="0"/>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61572" y="838200"/>
            <a:ext cx="3839028" cy="5374639"/>
          </a:xfrm>
        </p:spPr>
      </p:pic>
      <p:sp>
        <p:nvSpPr>
          <p:cNvPr id="7" name="Text Placeholder 6"/>
          <p:cNvSpPr>
            <a:spLocks noGrp="1"/>
          </p:cNvSpPr>
          <p:nvPr>
            <p:ph type="body" sz="half" idx="2"/>
          </p:nvPr>
        </p:nvSpPr>
        <p:spPr/>
        <p:txBody>
          <a:bodyPr>
            <a:normAutofit lnSpcReduction="10000"/>
          </a:bodyPr>
          <a:lstStyle/>
          <a:p>
            <a:r>
              <a:rPr lang="en-US" dirty="0" smtClean="0"/>
              <a:t>James K. Polk’s narrow victory over Henry Clay in the Election of 1844 was coupled with a Democratic majority in both houses of Congress, and Polk would interpret these results as a strong public mandate for his political agenda.  Polk was not bound to any faction of his own party, either; he had been a compromise candidate an owed allegiance to no one!</a:t>
            </a:r>
            <a:endParaRPr lang="en-US" dirty="0"/>
          </a:p>
        </p:txBody>
      </p:sp>
    </p:spTree>
    <p:extLst>
      <p:ext uri="{BB962C8B-B14F-4D97-AF65-F5344CB8AC3E}">
        <p14:creationId xmlns:p14="http://schemas.microsoft.com/office/powerpoint/2010/main" val="32951481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533400" y="2248347"/>
            <a:ext cx="8229600" cy="4228653"/>
          </a:xfrm>
        </p:spPr>
        <p:txBody>
          <a:bodyPr>
            <a:normAutofit fontScale="92500" lnSpcReduction="20000"/>
          </a:bodyPr>
          <a:lstStyle/>
          <a:p>
            <a:r>
              <a:rPr lang="en-US" dirty="0" smtClean="0"/>
              <a:t>Even in his inaugural address, Polk articulated goals related to “Manifest Destiny.”</a:t>
            </a:r>
          </a:p>
          <a:p>
            <a:r>
              <a:rPr lang="en-US" dirty="0" smtClean="0"/>
              <a:t>He strongly supported the “re-union” with Texas which the Congress had passed by joint resolution.  (A treaty would still need to be ratified by the Senate.) Said Polk, who identified an independent Texas as a rival to the United States if Westward Expansion were to continue: “None can fail to see the danger to our safety and future peace if Texas remains an independent state or becomes an ally or dependency of some foreign nation more powerful than herself.” </a:t>
            </a:r>
          </a:p>
          <a:p>
            <a:r>
              <a:rPr lang="en-US" dirty="0" smtClean="0"/>
              <a:t>He continued to posture and threaten war with England over the Oregon Territory.</a:t>
            </a:r>
          </a:p>
          <a:p>
            <a:r>
              <a:rPr lang="en-US" dirty="0" smtClean="0"/>
              <a:t>He openly planned to wrest California from Mexico – by purchase if possible, but by force if required.</a:t>
            </a:r>
          </a:p>
          <a:p>
            <a:endParaRPr lang="en-US" dirty="0"/>
          </a:p>
        </p:txBody>
      </p:sp>
      <p:sp>
        <p:nvSpPr>
          <p:cNvPr id="5" name="Title 4"/>
          <p:cNvSpPr>
            <a:spLocks noGrp="1"/>
          </p:cNvSpPr>
          <p:nvPr>
            <p:ph type="title"/>
          </p:nvPr>
        </p:nvSpPr>
        <p:spPr/>
        <p:txBody>
          <a:bodyPr/>
          <a:lstStyle/>
          <a:p>
            <a:r>
              <a:rPr lang="en-US" sz="4000" dirty="0" smtClean="0"/>
              <a:t>Goals of Polk’s Administration</a:t>
            </a:r>
            <a:endParaRPr lang="en-US" sz="4000" dirty="0"/>
          </a:p>
        </p:txBody>
      </p:sp>
    </p:spTree>
    <p:extLst>
      <p:ext uri="{BB962C8B-B14F-4D97-AF65-F5344CB8AC3E}">
        <p14:creationId xmlns:p14="http://schemas.microsoft.com/office/powerpoint/2010/main" val="15484005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29200" y="609600"/>
            <a:ext cx="3422483" cy="684005"/>
          </a:xfrm>
        </p:spPr>
        <p:txBody>
          <a:bodyPr/>
          <a:lstStyle/>
          <a:p>
            <a:r>
              <a:rPr lang="en-US" dirty="0" smtClean="0"/>
              <a:t>“Young Hickory”</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2150" y="574211"/>
            <a:ext cx="4116388" cy="5536541"/>
          </a:xfrm>
        </p:spPr>
      </p:pic>
      <p:sp>
        <p:nvSpPr>
          <p:cNvPr id="5" name="Text Placeholder 4"/>
          <p:cNvSpPr>
            <a:spLocks noGrp="1"/>
          </p:cNvSpPr>
          <p:nvPr>
            <p:ph type="body" sz="half" idx="2"/>
          </p:nvPr>
        </p:nvSpPr>
        <p:spPr>
          <a:xfrm>
            <a:off x="5034579" y="1295400"/>
            <a:ext cx="3728421" cy="5181600"/>
          </a:xfrm>
        </p:spPr>
        <p:txBody>
          <a:bodyPr>
            <a:normAutofit lnSpcReduction="10000"/>
          </a:bodyPr>
          <a:lstStyle/>
          <a:p>
            <a:r>
              <a:rPr lang="en-US" dirty="0" smtClean="0"/>
              <a:t>In the image of Andrew Jackson, James K. Polk expanded the powers of the Presidency in the name of the “people.” Said Polk:</a:t>
            </a:r>
          </a:p>
          <a:p>
            <a:r>
              <a:rPr lang="en-US" dirty="0" smtClean="0"/>
              <a:t> </a:t>
            </a:r>
          </a:p>
          <a:p>
            <a:r>
              <a:rPr lang="en-US" dirty="0" smtClean="0"/>
              <a:t>“</a:t>
            </a:r>
            <a:r>
              <a:rPr lang="en-US" sz="2000" i="1" dirty="0" smtClean="0"/>
              <a:t>the people…have commanded the President…to execute their will… The President represents in the executive department the whole people of the United States, as each member of the legislative department represents portions of them</a:t>
            </a:r>
            <a:r>
              <a:rPr lang="en-US" dirty="0" smtClean="0"/>
              <a:t>.” </a:t>
            </a:r>
          </a:p>
          <a:p>
            <a:endParaRPr lang="en-US" dirty="0"/>
          </a:p>
          <a:p>
            <a:r>
              <a:rPr lang="en-US" dirty="0" smtClean="0"/>
              <a:t>As President, he would act independently of his Cabinet, and attempt to personally intervene to manipulate Congress just as he had when he served as Speaker of the House.</a:t>
            </a:r>
          </a:p>
        </p:txBody>
      </p:sp>
    </p:spTree>
    <p:extLst>
      <p:ext uri="{BB962C8B-B14F-4D97-AF65-F5344CB8AC3E}">
        <p14:creationId xmlns:p14="http://schemas.microsoft.com/office/powerpoint/2010/main" val="39412161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Reducing the Tariff</a:t>
            </a:r>
            <a:endParaRPr lang="en-US" dirty="0"/>
          </a:p>
        </p:txBody>
      </p:sp>
      <p:pic>
        <p:nvPicPr>
          <p:cNvPr id="9" name="Content Placeholder 8"/>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33400" y="914400"/>
            <a:ext cx="4248745" cy="4953000"/>
          </a:xfrm>
        </p:spPr>
      </p:pic>
      <p:sp>
        <p:nvSpPr>
          <p:cNvPr id="7" name="Text Placeholder 6"/>
          <p:cNvSpPr>
            <a:spLocks noGrp="1"/>
          </p:cNvSpPr>
          <p:nvPr>
            <p:ph type="body" sz="half" idx="2"/>
          </p:nvPr>
        </p:nvSpPr>
        <p:spPr/>
        <p:txBody>
          <a:bodyPr>
            <a:normAutofit fontScale="92500" lnSpcReduction="20000"/>
          </a:bodyPr>
          <a:lstStyle/>
          <a:p>
            <a:pPr algn="l"/>
            <a:r>
              <a:rPr lang="en-US" dirty="0" smtClean="0"/>
              <a:t>James Polk played a decisive role in convincing Senators to support the Walker Tariff of 1846, which reduced the tariff significantly.  Polk did not believe that a high tariff was required in order to raise revenue – he also did not believe that internal improvements or government sponsored legislation was a priority.  About the only increase in the government’s influence would come via sponsorship of the military.</a:t>
            </a:r>
            <a:endParaRPr lang="en-US" dirty="0"/>
          </a:p>
        </p:txBody>
      </p:sp>
    </p:spTree>
    <p:extLst>
      <p:ext uri="{BB962C8B-B14F-4D97-AF65-F5344CB8AC3E}">
        <p14:creationId xmlns:p14="http://schemas.microsoft.com/office/powerpoint/2010/main" val="8479116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953000" y="2514600"/>
            <a:ext cx="3422483" cy="1886921"/>
          </a:xfrm>
        </p:spPr>
        <p:txBody>
          <a:bodyPr/>
          <a:lstStyle/>
          <a:p>
            <a:r>
              <a:rPr lang="en-US" dirty="0" smtClean="0"/>
              <a:t>The Bank of the United States Defeated</a:t>
            </a:r>
            <a:endParaRPr lang="en-US" dirty="0"/>
          </a:p>
        </p:txBody>
      </p:sp>
      <p:sp>
        <p:nvSpPr>
          <p:cNvPr id="6" name="Content Placeholder 5"/>
          <p:cNvSpPr>
            <a:spLocks noGrp="1"/>
          </p:cNvSpPr>
          <p:nvPr>
            <p:ph idx="1"/>
          </p:nvPr>
        </p:nvSpPr>
        <p:spPr/>
        <p:txBody>
          <a:bodyPr>
            <a:normAutofit/>
          </a:bodyPr>
          <a:lstStyle/>
          <a:p>
            <a:r>
              <a:rPr lang="en-US" i="1" dirty="0"/>
              <a:t>“To say that the people of their Government are incompetent or not to be trusted with the custody of their own money in their own Treasury, provided by themselves, but must rely on the presidents, cashiers, and stockholders of banking corporations, not appointed by them nor responsible to them, would be to concede that they are not capable of self-government.” </a:t>
            </a:r>
          </a:p>
          <a:p>
            <a:endParaRPr lang="en-US" i="1" dirty="0"/>
          </a:p>
        </p:txBody>
      </p:sp>
      <p:sp>
        <p:nvSpPr>
          <p:cNvPr id="7" name="Content Placeholder 6"/>
          <p:cNvSpPr>
            <a:spLocks noGrp="1"/>
          </p:cNvSpPr>
          <p:nvPr>
            <p:ph type="body" sz="half" idx="2"/>
          </p:nvPr>
        </p:nvSpPr>
        <p:spPr>
          <a:xfrm>
            <a:off x="4953000" y="4319929"/>
            <a:ext cx="3411725" cy="2517289"/>
          </a:xfrm>
        </p:spPr>
        <p:txBody>
          <a:bodyPr>
            <a:normAutofit/>
          </a:bodyPr>
          <a:lstStyle/>
          <a:p>
            <a:r>
              <a:rPr lang="en-US" dirty="0"/>
              <a:t>Polk resolved to create an independent US Treasury, and to keep private banking interests on the sidelines.  The Whig’s dream of a Bank of the United States was defeated under his leadership</a:t>
            </a:r>
            <a:r>
              <a:rPr lang="en-US" dirty="0" smtClean="0"/>
              <a:t>.</a:t>
            </a:r>
            <a:endParaRPr lang="en-US"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05400" y="304799"/>
            <a:ext cx="2590800" cy="2772183"/>
          </a:xfrm>
          <a:prstGeom prst="rect">
            <a:avLst/>
          </a:prstGeom>
        </p:spPr>
      </p:pic>
    </p:spTree>
    <p:extLst>
      <p:ext uri="{BB962C8B-B14F-4D97-AF65-F5344CB8AC3E}">
        <p14:creationId xmlns:p14="http://schemas.microsoft.com/office/powerpoint/2010/main" val="12083795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“Manifest Destiny”</a:t>
            </a:r>
            <a:endParaRPr lang="en-US" dirty="0"/>
          </a:p>
        </p:txBody>
      </p:sp>
      <p:sp>
        <p:nvSpPr>
          <p:cNvPr id="10" name="Content Placeholder 9"/>
          <p:cNvSpPr>
            <a:spLocks noGrp="1"/>
          </p:cNvSpPr>
          <p:nvPr>
            <p:ph sz="quarter" idx="13"/>
          </p:nvPr>
        </p:nvSpPr>
        <p:spPr/>
        <p:txBody>
          <a:bodyPr/>
          <a:lstStyle/>
          <a:p>
            <a:r>
              <a:rPr lang="en-US" dirty="0" smtClean="0"/>
              <a:t>John O’Sullivan was the author and Democratic strategist who coined the phrase “Manifest Destiny” in the 1840s to describe the United States divine right to rule over North America, from sea to shining sea. </a:t>
            </a:r>
            <a:endParaRPr lang="en-US" dirty="0"/>
          </a:p>
        </p:txBody>
      </p:sp>
      <p:pic>
        <p:nvPicPr>
          <p:cNvPr id="12" name="Content Placeholder 11"/>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149850" y="2514600"/>
            <a:ext cx="2794000" cy="3327400"/>
          </a:xfrm>
        </p:spPr>
      </p:pic>
    </p:spTree>
    <p:extLst>
      <p:ext uri="{BB962C8B-B14F-4D97-AF65-F5344CB8AC3E}">
        <p14:creationId xmlns:p14="http://schemas.microsoft.com/office/powerpoint/2010/main" val="1049458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495800"/>
            <a:ext cx="7767021" cy="644729"/>
          </a:xfrm>
        </p:spPr>
        <p:txBody>
          <a:bodyPr/>
          <a:lstStyle/>
          <a:p>
            <a:r>
              <a:rPr lang="en-US" dirty="0" smtClean="0"/>
              <a:t>“Manifest Destiny”</a:t>
            </a:r>
            <a:endParaRPr lang="en-US" dirty="0"/>
          </a:p>
        </p:txBody>
      </p:sp>
      <p:sp>
        <p:nvSpPr>
          <p:cNvPr id="6" name="Text Placeholder 5"/>
          <p:cNvSpPr>
            <a:spLocks noGrp="1"/>
          </p:cNvSpPr>
          <p:nvPr>
            <p:ph type="body" sz="half" idx="2"/>
          </p:nvPr>
        </p:nvSpPr>
        <p:spPr>
          <a:xfrm>
            <a:off x="609600" y="5181600"/>
            <a:ext cx="8077199" cy="1371600"/>
          </a:xfrm>
        </p:spPr>
        <p:txBody>
          <a:bodyPr>
            <a:normAutofit/>
          </a:bodyPr>
          <a:lstStyle/>
          <a:p>
            <a:pPr algn="l"/>
            <a:r>
              <a:rPr lang="en-US" dirty="0" smtClean="0"/>
              <a:t>Under Polk, the promotion of </a:t>
            </a:r>
            <a:r>
              <a:rPr lang="en-US" dirty="0"/>
              <a:t>w</a:t>
            </a:r>
            <a:r>
              <a:rPr lang="en-US" dirty="0" smtClean="0"/>
              <a:t>estward expansion by peaceful means was given the blessing of the United States government.  The expansion of the Oregon Trail, the Mormons settlement of the Great Salt Lake region, the Donner Party, the California Trail, and the gold rush 1848 all occurred, not coincidentally, during his term in office. </a:t>
            </a:r>
            <a:endParaRPr lang="en-US" dirty="0"/>
          </a:p>
        </p:txBody>
      </p:sp>
      <p:pic>
        <p:nvPicPr>
          <p:cNvPr id="9" name="Picture Placeholder 8"/>
          <p:cNvPicPr>
            <a:picLocks noGrp="1" noChangeAspect="1"/>
          </p:cNvPicPr>
          <p:nvPr>
            <p:ph type="pic" idx="1"/>
          </p:nvPr>
        </p:nvPicPr>
        <p:blipFill>
          <a:blip r:embed="rId2">
            <a:extLst>
              <a:ext uri="{28A0092B-C50C-407E-A947-70E740481C1C}">
                <a14:useLocalDpi xmlns:a14="http://schemas.microsoft.com/office/drawing/2010/main" val="0"/>
              </a:ext>
            </a:extLst>
          </a:blip>
          <a:srcRect l="10154" r="10154"/>
          <a:stretch>
            <a:fillRect/>
          </a:stretch>
        </p:blipFill>
        <p:spPr/>
      </p:pic>
    </p:spTree>
    <p:extLst>
      <p:ext uri="{BB962C8B-B14F-4D97-AF65-F5344CB8AC3E}">
        <p14:creationId xmlns:p14="http://schemas.microsoft.com/office/powerpoint/2010/main" val="28756881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James K. Polk’s Foreign Policy, 1845 - 1849</a:t>
            </a:r>
            <a:endParaRPr lang="en-US" dirty="0"/>
          </a:p>
        </p:txBody>
      </p:sp>
      <p:sp>
        <p:nvSpPr>
          <p:cNvPr id="6" name="Text Placeholder 5"/>
          <p:cNvSpPr>
            <a:spLocks noGrp="1"/>
          </p:cNvSpPr>
          <p:nvPr>
            <p:ph type="body" idx="1"/>
          </p:nvPr>
        </p:nvSpPr>
        <p:spPr/>
        <p:txBody>
          <a:bodyPr/>
          <a:lstStyle/>
          <a:p>
            <a:r>
              <a:rPr lang="en-US" dirty="0" smtClean="0"/>
              <a:t>The Fulfillment of the United States “Manifest Destiny” – By Any Means Necessary and With Unparalleled Success</a:t>
            </a:r>
            <a:endParaRPr lang="en-US" dirty="0"/>
          </a:p>
        </p:txBody>
      </p:sp>
    </p:spTree>
    <p:extLst>
      <p:ext uri="{BB962C8B-B14F-4D97-AF65-F5344CB8AC3E}">
        <p14:creationId xmlns:p14="http://schemas.microsoft.com/office/powerpoint/2010/main" val="6513936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Daniel Webster</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2150" y="695287"/>
            <a:ext cx="4116388" cy="5294389"/>
          </a:xfrm>
        </p:spPr>
      </p:pic>
      <p:sp>
        <p:nvSpPr>
          <p:cNvPr id="6" name="Text Placeholder 5"/>
          <p:cNvSpPr>
            <a:spLocks noGrp="1"/>
          </p:cNvSpPr>
          <p:nvPr>
            <p:ph type="body" sz="half" idx="2"/>
          </p:nvPr>
        </p:nvSpPr>
        <p:spPr/>
        <p:txBody>
          <a:bodyPr/>
          <a:lstStyle/>
          <a:p>
            <a:r>
              <a:rPr lang="en-US" dirty="0" smtClean="0"/>
              <a:t>One of the so-called Great Triumvirate, Webster was a New Englander with uncommon oratorical skill.  He advocated for internal improvements to bring the nation together through transportation, communication, and trade.</a:t>
            </a:r>
            <a:endParaRPr lang="en-US" dirty="0"/>
          </a:p>
        </p:txBody>
      </p:sp>
    </p:spTree>
    <p:extLst>
      <p:ext uri="{BB962C8B-B14F-4D97-AF65-F5344CB8AC3E}">
        <p14:creationId xmlns:p14="http://schemas.microsoft.com/office/powerpoint/2010/main" val="25432583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029200" y="762000"/>
            <a:ext cx="3422483" cy="684005"/>
          </a:xfrm>
        </p:spPr>
        <p:txBody>
          <a:bodyPr/>
          <a:lstStyle/>
          <a:p>
            <a:pPr algn="ctr"/>
            <a:r>
              <a:rPr lang="en-US" dirty="0" smtClean="0"/>
              <a:t>Texas </a:t>
            </a:r>
            <a:endParaRPr lang="en-US" dirty="0"/>
          </a:p>
        </p:txBody>
      </p:sp>
      <p:sp>
        <p:nvSpPr>
          <p:cNvPr id="5" name="Content Placeholder 4"/>
          <p:cNvSpPr>
            <a:spLocks noGrp="1"/>
          </p:cNvSpPr>
          <p:nvPr>
            <p:ph idx="1"/>
          </p:nvPr>
        </p:nvSpPr>
        <p:spPr/>
        <p:txBody>
          <a:bodyPr>
            <a:normAutofit fontScale="92500" lnSpcReduction="10000"/>
          </a:bodyPr>
          <a:lstStyle/>
          <a:p>
            <a:r>
              <a:rPr lang="en-US" dirty="0" smtClean="0"/>
              <a:t>Even in his inaugural address, Polk considers the annexation as a chance to claim greater glory for his Presidency.  Knowing that Mexico views Texas as a renegade province and that Mexico had never formally acknowledged the independence of the nation, he fairly gloats, “Texas was an independent power, owing no allegiance to Mexico and constituting no part of her territory or rightful sovereignty and jurisdiction.”  </a:t>
            </a:r>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0600" y="1524000"/>
            <a:ext cx="3981450" cy="3800475"/>
          </a:xfrm>
          <a:prstGeom prst="rect">
            <a:avLst/>
          </a:prstGeom>
        </p:spPr>
      </p:pic>
    </p:spTree>
    <p:extLst>
      <p:ext uri="{BB962C8B-B14F-4D97-AF65-F5344CB8AC3E}">
        <p14:creationId xmlns:p14="http://schemas.microsoft.com/office/powerpoint/2010/main" val="28665062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US" dirty="0" smtClean="0"/>
              <a:t>Using the excuse that Mexico had broken off diplomatic ties with the United States, Polk sent the US Army to the border region of Texas and Mexico – between the Nueces and the Rio Grande Rivers.  </a:t>
            </a:r>
          </a:p>
          <a:p>
            <a:r>
              <a:rPr lang="en-US" dirty="0" smtClean="0"/>
              <a:t>Meanwhile, Polk continued the jingoistic rhetoric he had maintained with England over the Oregon Territory: </a:t>
            </a:r>
          </a:p>
          <a:p>
            <a:r>
              <a:rPr lang="en-US" i="1" dirty="0" smtClean="0"/>
              <a:t>“Fifty-Four Forty or Fight!”</a:t>
            </a:r>
            <a:endParaRPr lang="en-US" i="1" dirty="0"/>
          </a:p>
        </p:txBody>
      </p:sp>
      <p:sp>
        <p:nvSpPr>
          <p:cNvPr id="5" name="Title 4"/>
          <p:cNvSpPr>
            <a:spLocks noGrp="1"/>
          </p:cNvSpPr>
          <p:nvPr>
            <p:ph type="title"/>
          </p:nvPr>
        </p:nvSpPr>
        <p:spPr/>
        <p:txBody>
          <a:bodyPr/>
          <a:lstStyle/>
          <a:p>
            <a:r>
              <a:rPr lang="en-US" dirty="0" smtClean="0"/>
              <a:t>Posturing for War</a:t>
            </a:r>
            <a:endParaRPr lang="en-US" dirty="0"/>
          </a:p>
        </p:txBody>
      </p:sp>
    </p:spTree>
    <p:extLst>
      <p:ext uri="{BB962C8B-B14F-4D97-AF65-F5344CB8AC3E}">
        <p14:creationId xmlns:p14="http://schemas.microsoft.com/office/powerpoint/2010/main" val="36717613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2248347"/>
            <a:ext cx="8063753" cy="4076253"/>
          </a:xfrm>
        </p:spPr>
        <p:txBody>
          <a:bodyPr>
            <a:normAutofit lnSpcReduction="10000"/>
          </a:bodyPr>
          <a:lstStyle/>
          <a:p>
            <a:r>
              <a:rPr lang="en-US" dirty="0" smtClean="0"/>
              <a:t>“The administration which is charged with definite action in respect to [Texas and Oregon] and which gives satisfaction to its constituents…and at the same [time] preserves the peace of the country without detriment to its honor will have reason to regard itself truly fortunate.” – Martin Van Buren</a:t>
            </a:r>
          </a:p>
          <a:p>
            <a:r>
              <a:rPr lang="en-US" dirty="0" smtClean="0"/>
              <a:t>Polk, on the other hand, openly demanded Texas and California and the Oregon Territory in its entirety – and was willing to risk a two front war – with Mexico to the South and England in the Pacific Northwest – simultaneously – in order to secure them.</a:t>
            </a:r>
          </a:p>
          <a:p>
            <a:endParaRPr lang="en-US" dirty="0"/>
          </a:p>
        </p:txBody>
      </p:sp>
      <p:sp>
        <p:nvSpPr>
          <p:cNvPr id="3" name="Title 2"/>
          <p:cNvSpPr>
            <a:spLocks noGrp="1"/>
          </p:cNvSpPr>
          <p:nvPr>
            <p:ph type="title"/>
          </p:nvPr>
        </p:nvSpPr>
        <p:spPr/>
        <p:txBody>
          <a:bodyPr/>
          <a:lstStyle/>
          <a:p>
            <a:r>
              <a:rPr lang="en-US" dirty="0" smtClean="0"/>
              <a:t>Van Buren and Polk</a:t>
            </a:r>
            <a:endParaRPr lang="en-US" dirty="0"/>
          </a:p>
        </p:txBody>
      </p:sp>
    </p:spTree>
    <p:extLst>
      <p:ext uri="{BB962C8B-B14F-4D97-AF65-F5344CB8AC3E}">
        <p14:creationId xmlns:p14="http://schemas.microsoft.com/office/powerpoint/2010/main" val="3208228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29200" y="609600"/>
            <a:ext cx="3422483" cy="1065005"/>
          </a:xfrm>
        </p:spPr>
        <p:txBody>
          <a:bodyPr/>
          <a:lstStyle/>
          <a:p>
            <a:r>
              <a:rPr lang="en-US" dirty="0" smtClean="0"/>
              <a:t>Negotiating for Oregon</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68788" y="558800"/>
            <a:ext cx="3563112" cy="5567363"/>
          </a:xfrm>
        </p:spPr>
      </p:pic>
      <p:sp>
        <p:nvSpPr>
          <p:cNvPr id="5" name="Text Placeholder 4"/>
          <p:cNvSpPr>
            <a:spLocks noGrp="1"/>
          </p:cNvSpPr>
          <p:nvPr>
            <p:ph type="body" sz="half" idx="2"/>
          </p:nvPr>
        </p:nvSpPr>
        <p:spPr>
          <a:xfrm>
            <a:off x="5034579" y="1828800"/>
            <a:ext cx="3411725" cy="4292301"/>
          </a:xfrm>
        </p:spPr>
        <p:txBody>
          <a:bodyPr>
            <a:normAutofit/>
          </a:bodyPr>
          <a:lstStyle/>
          <a:p>
            <a:r>
              <a:rPr lang="en-US" dirty="0"/>
              <a:t>As the situation in Texas escalated and the possibility of actual military conflict with Mexico appeared more and more eminent, Polk opted to negotiate a deal with England for the Oregon Country.  In 1846, he dispatched Secretary of State James Buchanan to negotiate a treaty with England to divide the territory in half.  Americans would claim the land to the south of the 49</a:t>
            </a:r>
            <a:r>
              <a:rPr lang="en-US" baseline="30000" dirty="0"/>
              <a:t>th</a:t>
            </a:r>
            <a:r>
              <a:rPr lang="en-US" dirty="0"/>
              <a:t> Parallel; the English would claim the territory north of the line</a:t>
            </a:r>
            <a:r>
              <a:rPr lang="en-US" dirty="0" smtClean="0"/>
              <a:t>.  Resolving the dispute with England allowed Polk and his administration to focus exclusively upon the conflict with Mexico. </a:t>
            </a:r>
            <a:endParaRPr lang="en-US" dirty="0"/>
          </a:p>
          <a:p>
            <a:endParaRPr lang="en-US" dirty="0"/>
          </a:p>
        </p:txBody>
      </p:sp>
    </p:spTree>
    <p:extLst>
      <p:ext uri="{BB962C8B-B14F-4D97-AF65-F5344CB8AC3E}">
        <p14:creationId xmlns:p14="http://schemas.microsoft.com/office/powerpoint/2010/main" val="24545073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0" y="990600"/>
            <a:ext cx="3422483" cy="1886921"/>
          </a:xfrm>
        </p:spPr>
        <p:txBody>
          <a:bodyPr/>
          <a:lstStyle/>
          <a:p>
            <a:r>
              <a:rPr lang="en-US" dirty="0" smtClean="0"/>
              <a:t>Attempts to Acquire California by Diplomacy Fail</a:t>
            </a: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92150" y="980351"/>
            <a:ext cx="4116388" cy="4724261"/>
          </a:xfrm>
        </p:spPr>
      </p:pic>
      <p:sp>
        <p:nvSpPr>
          <p:cNvPr id="4" name="Text Placeholder 3"/>
          <p:cNvSpPr>
            <a:spLocks noGrp="1"/>
          </p:cNvSpPr>
          <p:nvPr>
            <p:ph type="body" sz="half" idx="2"/>
          </p:nvPr>
        </p:nvSpPr>
        <p:spPr>
          <a:xfrm>
            <a:off x="5029200" y="2895600"/>
            <a:ext cx="3581400" cy="3276600"/>
          </a:xfrm>
        </p:spPr>
        <p:txBody>
          <a:bodyPr>
            <a:normAutofit/>
          </a:bodyPr>
          <a:lstStyle/>
          <a:p>
            <a:r>
              <a:rPr lang="en-US" dirty="0" smtClean="0"/>
              <a:t>Polk sent the diplomat John Slidell to Mexico in an effort to purchase California for the United States, but met with no results.  The desire to acquire California, along with the hard stance on establishing the border between Mexico and the United States at the Rio Grande River – not the Nueces – led to an escalation of the conflict in Mexico.  Many believe Polk provoke the war willfully in order to seize Mexico’s territory in the Southwest.</a:t>
            </a:r>
            <a:endParaRPr lang="en-US" dirty="0"/>
          </a:p>
        </p:txBody>
      </p:sp>
    </p:spTree>
    <p:extLst>
      <p:ext uri="{BB962C8B-B14F-4D97-AF65-F5344CB8AC3E}">
        <p14:creationId xmlns:p14="http://schemas.microsoft.com/office/powerpoint/2010/main" val="35584768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fontScale="92500"/>
          </a:bodyPr>
          <a:lstStyle/>
          <a:p>
            <a:r>
              <a:rPr lang="en-US" dirty="0" smtClean="0"/>
              <a:t>In Polk’s diaries, he records: </a:t>
            </a:r>
          </a:p>
          <a:p>
            <a:r>
              <a:rPr lang="en-US" dirty="0" smtClean="0"/>
              <a:t>“</a:t>
            </a:r>
            <a:r>
              <a:rPr lang="en-US" dirty="0" err="1" smtClean="0"/>
              <a:t>Gen’l</a:t>
            </a:r>
            <a:r>
              <a:rPr lang="en-US" dirty="0" smtClean="0"/>
              <a:t> Taylor shall be </a:t>
            </a:r>
            <a:r>
              <a:rPr lang="en-US" dirty="0" err="1" smtClean="0"/>
              <a:t>instructe</a:t>
            </a:r>
            <a:r>
              <a:rPr lang="en-US" dirty="0" smtClean="0"/>
              <a:t> that the crossing of the Del Norte by a Mexican Army in force shall be regarded as an act of war on her part, and that in that event, </a:t>
            </a:r>
            <a:r>
              <a:rPr lang="en-US" dirty="0" err="1" smtClean="0"/>
              <a:t>Gen’l</a:t>
            </a:r>
            <a:r>
              <a:rPr lang="en-US" dirty="0" smtClean="0"/>
              <a:t> Taylor to be ordered, if he shall deem it advisable, not to wait to be attacked but to attack her army first.”  </a:t>
            </a:r>
          </a:p>
          <a:p>
            <a:r>
              <a:rPr lang="en-US" dirty="0" smtClean="0"/>
              <a:t>He also authorized a blockade of all Mexican ports on the Gulf of Mexico if practicable.</a:t>
            </a:r>
          </a:p>
          <a:p>
            <a:r>
              <a:rPr lang="en-US" dirty="0" smtClean="0"/>
              <a:t>These order are essentially an act of war – and recall that the declaration of war </a:t>
            </a:r>
            <a:r>
              <a:rPr lang="en-US" i="1" u="sng" dirty="0" smtClean="0"/>
              <a:t>IS NOT </a:t>
            </a:r>
            <a:r>
              <a:rPr lang="en-US" dirty="0" smtClean="0"/>
              <a:t>a power of the President. </a:t>
            </a:r>
            <a:endParaRPr lang="en-US" dirty="0"/>
          </a:p>
        </p:txBody>
      </p:sp>
      <p:sp>
        <p:nvSpPr>
          <p:cNvPr id="5" name="Title 4"/>
          <p:cNvSpPr>
            <a:spLocks noGrp="1"/>
          </p:cNvSpPr>
          <p:nvPr>
            <p:ph type="title"/>
          </p:nvPr>
        </p:nvSpPr>
        <p:spPr/>
        <p:txBody>
          <a:bodyPr/>
          <a:lstStyle/>
          <a:p>
            <a:r>
              <a:rPr lang="en-US" dirty="0" smtClean="0"/>
              <a:t>Posturing for War With Mexico</a:t>
            </a:r>
            <a:endParaRPr lang="en-US" dirty="0"/>
          </a:p>
        </p:txBody>
      </p:sp>
    </p:spTree>
    <p:extLst>
      <p:ext uri="{BB962C8B-B14F-4D97-AF65-F5344CB8AC3E}">
        <p14:creationId xmlns:p14="http://schemas.microsoft.com/office/powerpoint/2010/main" val="11543210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When the inevitable provocation occurred – and it is much disputed among historians whether the shots fired were indeed in American territory – Polk claimed that American blood had been spilt on American soil and that war was justified.</a:t>
            </a:r>
          </a:p>
          <a:p>
            <a:r>
              <a:rPr lang="en-US" dirty="0" smtClean="0"/>
              <a:t>One of the few Whigs to speak out against the war was Abraham Lincoln, who declared that he would want evidence to indicate the very spot where American blood had been shed.  The speech was not popular; indeed, it may have cost him re-election.</a:t>
            </a:r>
            <a:endParaRPr lang="en-US" dirty="0"/>
          </a:p>
        </p:txBody>
      </p:sp>
      <p:sp>
        <p:nvSpPr>
          <p:cNvPr id="3" name="Title 2"/>
          <p:cNvSpPr>
            <a:spLocks noGrp="1"/>
          </p:cNvSpPr>
          <p:nvPr>
            <p:ph type="title"/>
          </p:nvPr>
        </p:nvSpPr>
        <p:spPr/>
        <p:txBody>
          <a:bodyPr/>
          <a:lstStyle/>
          <a:p>
            <a:r>
              <a:rPr lang="en-US" dirty="0" smtClean="0"/>
              <a:t>“American Blood on American Soil”</a:t>
            </a:r>
            <a:endParaRPr lang="en-US" dirty="0"/>
          </a:p>
        </p:txBody>
      </p:sp>
    </p:spTree>
    <p:extLst>
      <p:ext uri="{BB962C8B-B14F-4D97-AF65-F5344CB8AC3E}">
        <p14:creationId xmlns:p14="http://schemas.microsoft.com/office/powerpoint/2010/main" val="23773915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Even before the war began, Americans had articulated stances against the acquisition of territory in the West as a result of imperialist aggression.</a:t>
            </a:r>
          </a:p>
          <a:p>
            <a:r>
              <a:rPr lang="en-US" dirty="0" smtClean="0"/>
              <a:t>David Wilmot, in his famed Wilmot Proviso, suggested that slavery should be banned from any territory gained via conquest.</a:t>
            </a:r>
          </a:p>
          <a:p>
            <a:r>
              <a:rPr lang="en-US" dirty="0" smtClean="0"/>
              <a:t>Since many Northern Whigs viewed the Mexican-American conflict as a war of aggression for the purpose of expanding slavery, they were put in a difficult situation by the Treaty of Guadalupe-Hidalgo.  In order to end the war, they had to affirm the expansionist agenda of President Polk.</a:t>
            </a:r>
            <a:endParaRPr lang="en-US" dirty="0"/>
          </a:p>
        </p:txBody>
      </p:sp>
      <p:sp>
        <p:nvSpPr>
          <p:cNvPr id="3" name="Title 2"/>
          <p:cNvSpPr>
            <a:spLocks noGrp="1"/>
          </p:cNvSpPr>
          <p:nvPr>
            <p:ph type="title"/>
          </p:nvPr>
        </p:nvSpPr>
        <p:spPr/>
        <p:txBody>
          <a:bodyPr/>
          <a:lstStyle/>
          <a:p>
            <a:r>
              <a:rPr lang="en-US" dirty="0" smtClean="0"/>
              <a:t>Ending the War</a:t>
            </a:r>
            <a:endParaRPr lang="en-US" dirty="0"/>
          </a:p>
        </p:txBody>
      </p:sp>
    </p:spTree>
    <p:extLst>
      <p:ext uri="{BB962C8B-B14F-4D97-AF65-F5344CB8AC3E}">
        <p14:creationId xmlns:p14="http://schemas.microsoft.com/office/powerpoint/2010/main" val="26257459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Treaty of Guadalupe-Hidalgo</a:t>
            </a:r>
            <a:endParaRPr lang="en-US"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l="9080" r="9080"/>
          <a:stretch>
            <a:fillRect/>
          </a:stretch>
        </p:blipFill>
        <p:spPr/>
      </p:pic>
      <p:sp>
        <p:nvSpPr>
          <p:cNvPr id="6" name="Text Placeholder 5"/>
          <p:cNvSpPr>
            <a:spLocks noGrp="1"/>
          </p:cNvSpPr>
          <p:nvPr>
            <p:ph type="body" sz="half" idx="2"/>
          </p:nvPr>
        </p:nvSpPr>
        <p:spPr>
          <a:xfrm>
            <a:off x="688489" y="5324306"/>
            <a:ext cx="7756264" cy="1305094"/>
          </a:xfrm>
        </p:spPr>
        <p:txBody>
          <a:bodyPr>
            <a:normAutofit lnSpcReduction="10000"/>
          </a:bodyPr>
          <a:lstStyle/>
          <a:p>
            <a:pPr algn="l"/>
            <a:r>
              <a:rPr lang="en-US" dirty="0" smtClean="0"/>
              <a:t>The Mexican Cession, including all of the land once claimed by Texas, the New Mexico territory and California, was taken by the United States from Mexico for approximately $20 Million.  How this land would change the balance of power in the Union – towards slavery or towards free labor – proved to be too large a question to resolve except by war.</a:t>
            </a:r>
            <a:endParaRPr lang="en-US" dirty="0"/>
          </a:p>
        </p:txBody>
      </p:sp>
    </p:spTree>
    <p:extLst>
      <p:ext uri="{BB962C8B-B14F-4D97-AF65-F5344CB8AC3E}">
        <p14:creationId xmlns:p14="http://schemas.microsoft.com/office/powerpoint/2010/main" val="14865185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fontScale="92500" lnSpcReduction="20000"/>
          </a:bodyPr>
          <a:lstStyle/>
          <a:p>
            <a:r>
              <a:rPr lang="en-US" dirty="0" smtClean="0"/>
              <a:t>The Whig party tended to oppose the annexation of Texas and the Treaty of Guadalupe-Hidalgo on the grounds that the expansion of territory to the South of the Missouri Compromise line would inevitably result in the creation of more slave states.</a:t>
            </a:r>
          </a:p>
          <a:p>
            <a:r>
              <a:rPr lang="en-US" dirty="0" smtClean="0"/>
              <a:t>Polk left office in 1849, but his legacy continued well into the 1850s, as the issue of popular sovereignty redefined the terms of the debate over slavery.  The west was rapidly being settled – particularly post Gold Rush of 1848.</a:t>
            </a:r>
          </a:p>
          <a:p>
            <a:r>
              <a:rPr lang="en-US" dirty="0" smtClean="0"/>
              <a:t>When the Compromise of 1850 was created, California became a free state, but the possibility of slavery in the West actually expanded due to popular sovereignty.</a:t>
            </a:r>
            <a:endParaRPr lang="en-US" dirty="0"/>
          </a:p>
        </p:txBody>
      </p:sp>
      <p:sp>
        <p:nvSpPr>
          <p:cNvPr id="7" name="Title 6"/>
          <p:cNvSpPr>
            <a:spLocks noGrp="1"/>
          </p:cNvSpPr>
          <p:nvPr>
            <p:ph type="title"/>
          </p:nvPr>
        </p:nvSpPr>
        <p:spPr/>
        <p:txBody>
          <a:bodyPr/>
          <a:lstStyle/>
          <a:p>
            <a:r>
              <a:rPr lang="en-US" dirty="0" smtClean="0"/>
              <a:t>Expanding Slavery to the West?</a:t>
            </a:r>
            <a:endParaRPr lang="en-US" dirty="0"/>
          </a:p>
        </p:txBody>
      </p:sp>
    </p:spTree>
    <p:extLst>
      <p:ext uri="{BB962C8B-B14F-4D97-AF65-F5344CB8AC3E}">
        <p14:creationId xmlns:p14="http://schemas.microsoft.com/office/powerpoint/2010/main" val="30791902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Horace Mann</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5800" y="1219200"/>
            <a:ext cx="3798417" cy="4724400"/>
          </a:xfrm>
        </p:spPr>
      </p:pic>
      <p:sp>
        <p:nvSpPr>
          <p:cNvPr id="4" name="Text Placeholder 3"/>
          <p:cNvSpPr>
            <a:spLocks noGrp="1"/>
          </p:cNvSpPr>
          <p:nvPr>
            <p:ph type="body" sz="half" idx="2"/>
          </p:nvPr>
        </p:nvSpPr>
        <p:spPr/>
        <p:txBody>
          <a:bodyPr>
            <a:normAutofit lnSpcReduction="10000"/>
          </a:bodyPr>
          <a:lstStyle/>
          <a:p>
            <a:r>
              <a:rPr lang="en-US" dirty="0" smtClean="0"/>
              <a:t>Horace Mann was devoted above all else to the assimilation of immigrants into the national fold.  He was the strongest advocate of the public schools in the 19</a:t>
            </a:r>
            <a:r>
              <a:rPr lang="en-US" baseline="30000" dirty="0" smtClean="0"/>
              <a:t>th</a:t>
            </a:r>
            <a:r>
              <a:rPr lang="en-US" dirty="0" smtClean="0"/>
              <a:t> Century.  The common school movement of the 1840s which he supported was an attempt to teach the values of citizenship to children.</a:t>
            </a:r>
            <a:endParaRPr lang="en-US" dirty="0"/>
          </a:p>
        </p:txBody>
      </p:sp>
    </p:spTree>
    <p:extLst>
      <p:ext uri="{BB962C8B-B14F-4D97-AF65-F5344CB8AC3E}">
        <p14:creationId xmlns:p14="http://schemas.microsoft.com/office/powerpoint/2010/main" val="25169625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29200" y="457200"/>
            <a:ext cx="3422483" cy="1143000"/>
          </a:xfrm>
        </p:spPr>
        <p:txBody>
          <a:bodyPr/>
          <a:lstStyle/>
          <a:p>
            <a:r>
              <a:rPr lang="en-US" dirty="0" smtClean="0"/>
              <a:t>The Compromise of 1850</a:t>
            </a:r>
            <a:endParaRPr lang="en-US"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92150" y="980351"/>
            <a:ext cx="4116388" cy="4724261"/>
          </a:xfrm>
        </p:spPr>
      </p:pic>
      <p:sp>
        <p:nvSpPr>
          <p:cNvPr id="5" name="Text Placeholder 4"/>
          <p:cNvSpPr>
            <a:spLocks noGrp="1"/>
          </p:cNvSpPr>
          <p:nvPr>
            <p:ph type="body" sz="half" idx="2"/>
          </p:nvPr>
        </p:nvSpPr>
        <p:spPr>
          <a:xfrm>
            <a:off x="5034579" y="1752600"/>
            <a:ext cx="3411725" cy="4368501"/>
          </a:xfrm>
        </p:spPr>
        <p:txBody>
          <a:bodyPr/>
          <a:lstStyle/>
          <a:p>
            <a:r>
              <a:rPr lang="en-US" dirty="0" smtClean="0"/>
              <a:t>California entered the Union as a free state.</a:t>
            </a:r>
          </a:p>
          <a:p>
            <a:endParaRPr lang="en-US" dirty="0"/>
          </a:p>
          <a:p>
            <a:r>
              <a:rPr lang="en-US" dirty="0" smtClean="0"/>
              <a:t>The Slave Trade in Washington, D.C. was ended.</a:t>
            </a:r>
          </a:p>
          <a:p>
            <a:endParaRPr lang="en-US" dirty="0"/>
          </a:p>
          <a:p>
            <a:r>
              <a:rPr lang="en-US" dirty="0" smtClean="0"/>
              <a:t>Popular Sovereignty would be used to determine the issue of slavery in the new Western territories.</a:t>
            </a:r>
          </a:p>
          <a:p>
            <a:endParaRPr lang="en-US" dirty="0"/>
          </a:p>
          <a:p>
            <a:r>
              <a:rPr lang="en-US" dirty="0" smtClean="0"/>
              <a:t>The Fugitive Slave Law, which required northerners to capture and return runaway slaves, was strengthened.</a:t>
            </a:r>
            <a:endParaRPr lang="en-US" dirty="0"/>
          </a:p>
        </p:txBody>
      </p:sp>
    </p:spTree>
    <p:extLst>
      <p:ext uri="{BB962C8B-B14F-4D97-AF65-F5344CB8AC3E}">
        <p14:creationId xmlns:p14="http://schemas.microsoft.com/office/powerpoint/2010/main" val="406192935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Zachary Taylor</a:t>
            </a:r>
            <a:endParaRPr lang="en-US" dirty="0"/>
          </a:p>
        </p:txBody>
      </p:sp>
      <p:sp>
        <p:nvSpPr>
          <p:cNvPr id="6" name="Content Placeholder 5"/>
          <p:cNvSpPr>
            <a:spLocks noGrp="1"/>
          </p:cNvSpPr>
          <p:nvPr>
            <p:ph sz="quarter" idx="13"/>
          </p:nvPr>
        </p:nvSpPr>
        <p:spPr/>
        <p:txBody>
          <a:bodyPr>
            <a:normAutofit fontScale="92500" lnSpcReduction="20000"/>
          </a:bodyPr>
          <a:lstStyle/>
          <a:p>
            <a:r>
              <a:rPr lang="en-US" dirty="0" smtClean="0"/>
              <a:t>By 1848, the Whig party was a divided political faction.  By nominating war hero Zachary Taylor and opting not to run on a formal platform in the Election of 1848, the party managed to win the Presidency in 1848.  Sadly, though, like the Whig William Henry Harrison before him, Taylor would die in office.</a:t>
            </a:r>
            <a:endParaRPr lang="en-US" dirty="0"/>
          </a:p>
        </p:txBody>
      </p:sp>
      <p:pic>
        <p:nvPicPr>
          <p:cNvPr id="8" name="Content Placeholder 7"/>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953959" y="2239963"/>
            <a:ext cx="3185782" cy="3876675"/>
          </a:xfrm>
        </p:spPr>
      </p:pic>
    </p:spTree>
    <p:extLst>
      <p:ext uri="{BB962C8B-B14F-4D97-AF65-F5344CB8AC3E}">
        <p14:creationId xmlns:p14="http://schemas.microsoft.com/office/powerpoint/2010/main" val="35170947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2248347"/>
            <a:ext cx="7835153" cy="4152453"/>
          </a:xfrm>
        </p:spPr>
        <p:txBody>
          <a:bodyPr>
            <a:normAutofit fontScale="92500" lnSpcReduction="10000"/>
          </a:bodyPr>
          <a:lstStyle/>
          <a:p>
            <a:r>
              <a:rPr lang="en-US" dirty="0" smtClean="0"/>
              <a:t>Because of the divide over slavery, the Whig Party split into pro-slavery and increasingly abolitionist sections by the 1850s.</a:t>
            </a:r>
          </a:p>
          <a:p>
            <a:r>
              <a:rPr lang="en-US" dirty="0" smtClean="0"/>
              <a:t>The Compromise of 1850 – eventually supported by Millard Fillmore and supported by Northern Whigs – divided the party.</a:t>
            </a:r>
          </a:p>
          <a:p>
            <a:r>
              <a:rPr lang="en-US" dirty="0" smtClean="0"/>
              <a:t>The publication of </a:t>
            </a:r>
            <a:r>
              <a:rPr lang="en-US" i="1" u="sng" dirty="0" smtClean="0"/>
              <a:t>Uncle Tom’s Cabin</a:t>
            </a:r>
            <a:r>
              <a:rPr lang="en-US" dirty="0" smtClean="0"/>
              <a:t> by Harriett Beecher Stowe further complicated the debate.</a:t>
            </a:r>
          </a:p>
          <a:p>
            <a:r>
              <a:rPr lang="en-US" dirty="0" smtClean="0"/>
              <a:t>Then in 1854, the Kansas-Nebraska Act, which Stephen Douglass, a Democrat,  sponsored lead to the collapse of the Party over the issue of the expansion of slavery into the West.</a:t>
            </a:r>
            <a:endParaRPr lang="en-US" dirty="0"/>
          </a:p>
        </p:txBody>
      </p:sp>
      <p:sp>
        <p:nvSpPr>
          <p:cNvPr id="3" name="Title 2"/>
          <p:cNvSpPr>
            <a:spLocks noGrp="1"/>
          </p:cNvSpPr>
          <p:nvPr>
            <p:ph type="title"/>
          </p:nvPr>
        </p:nvSpPr>
        <p:spPr>
          <a:xfrm>
            <a:off x="685800" y="533400"/>
            <a:ext cx="7756263" cy="1054250"/>
          </a:xfrm>
        </p:spPr>
        <p:txBody>
          <a:bodyPr/>
          <a:lstStyle/>
          <a:p>
            <a:r>
              <a:rPr lang="en-US" dirty="0" smtClean="0"/>
              <a:t>The Decline and Fall of the Whig Party</a:t>
            </a:r>
            <a:endParaRPr lang="en-US" dirty="0"/>
          </a:p>
        </p:txBody>
      </p:sp>
    </p:spTree>
    <p:extLst>
      <p:ext uri="{BB962C8B-B14F-4D97-AF65-F5344CB8AC3E}">
        <p14:creationId xmlns:p14="http://schemas.microsoft.com/office/powerpoint/2010/main" val="126846403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Polk discredited the American System and portrayed it as an elitist trap.</a:t>
            </a:r>
          </a:p>
          <a:p>
            <a:r>
              <a:rPr lang="en-US" dirty="0" smtClean="0"/>
              <a:t>The tariff was lowered from 32% to 25% - promoting free trade and benefiting the nation economically.</a:t>
            </a:r>
          </a:p>
          <a:p>
            <a:r>
              <a:rPr lang="en-US" dirty="0" smtClean="0"/>
              <a:t>The Bank of the United States was put permanently away, and an independent treasury was now considered the most democratic manner of managing the public revenues.</a:t>
            </a:r>
          </a:p>
          <a:p>
            <a:r>
              <a:rPr lang="en-US" dirty="0" smtClean="0"/>
              <a:t>“Manifest Destiny” was accomplished with rapid speed, and could not be undone.</a:t>
            </a:r>
            <a:endParaRPr lang="en-US" dirty="0"/>
          </a:p>
        </p:txBody>
      </p:sp>
      <p:sp>
        <p:nvSpPr>
          <p:cNvPr id="3" name="Title 2"/>
          <p:cNvSpPr>
            <a:spLocks noGrp="1"/>
          </p:cNvSpPr>
          <p:nvPr>
            <p:ph type="title"/>
          </p:nvPr>
        </p:nvSpPr>
        <p:spPr>
          <a:xfrm>
            <a:off x="688490" y="570156"/>
            <a:ext cx="7998310" cy="1054250"/>
          </a:xfrm>
        </p:spPr>
        <p:txBody>
          <a:bodyPr/>
          <a:lstStyle/>
          <a:p>
            <a:r>
              <a:rPr lang="en-US" dirty="0" smtClean="0"/>
              <a:t>James K. Polk and the Destruction of the Whigs</a:t>
            </a:r>
            <a:endParaRPr lang="en-US" dirty="0"/>
          </a:p>
        </p:txBody>
      </p:sp>
    </p:spTree>
    <p:extLst>
      <p:ext uri="{BB962C8B-B14F-4D97-AF65-F5344CB8AC3E}">
        <p14:creationId xmlns:p14="http://schemas.microsoft.com/office/powerpoint/2010/main" val="301534802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argument might just as easily be put forth that the dizzying success of James K. Polk’s four years in office also led to the division and subsequent death of the Democratic Party as well.  Although in name the party would persist through the Civil War and beyond, factions would emerge in the North and South which divided the party completely, and it would not come back together until after the loss of 625, 000 soldiers.</a:t>
            </a:r>
            <a:endParaRPr lang="en-US" dirty="0"/>
          </a:p>
        </p:txBody>
      </p:sp>
      <p:sp>
        <p:nvSpPr>
          <p:cNvPr id="3" name="Title 2"/>
          <p:cNvSpPr>
            <a:spLocks noGrp="1"/>
          </p:cNvSpPr>
          <p:nvPr>
            <p:ph type="title"/>
          </p:nvPr>
        </p:nvSpPr>
        <p:spPr/>
        <p:txBody>
          <a:bodyPr/>
          <a:lstStyle/>
          <a:p>
            <a:r>
              <a:rPr lang="en-US" dirty="0" smtClean="0"/>
              <a:t>And a Post Script…</a:t>
            </a:r>
            <a:endParaRPr lang="en-US" dirty="0"/>
          </a:p>
        </p:txBody>
      </p:sp>
    </p:spTree>
    <p:extLst>
      <p:ext uri="{BB962C8B-B14F-4D97-AF65-F5344CB8AC3E}">
        <p14:creationId xmlns:p14="http://schemas.microsoft.com/office/powerpoint/2010/main" val="208454062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By 1856, the Republican Party was formed, combining former Whigs with anti-immigrant Know-Nothing Party members and Free </a:t>
            </a:r>
            <a:r>
              <a:rPr lang="en-US" dirty="0" err="1" smtClean="0"/>
              <a:t>Soilers</a:t>
            </a:r>
            <a:r>
              <a:rPr lang="en-US" dirty="0" smtClean="0"/>
              <a:t> who sought to stop the advance of slavery into the territories.  </a:t>
            </a:r>
          </a:p>
          <a:p>
            <a:r>
              <a:rPr lang="en-US" dirty="0" smtClean="0"/>
              <a:t>John Fremont was the first Republican to run for the Presidency as a Whig, but the 1860 nominee was much more successful: Abraham Lincoln. </a:t>
            </a:r>
            <a:endParaRPr lang="en-US" dirty="0"/>
          </a:p>
        </p:txBody>
      </p:sp>
      <p:sp>
        <p:nvSpPr>
          <p:cNvPr id="3" name="Title 2"/>
          <p:cNvSpPr>
            <a:spLocks noGrp="1"/>
          </p:cNvSpPr>
          <p:nvPr>
            <p:ph type="title"/>
          </p:nvPr>
        </p:nvSpPr>
        <p:spPr/>
        <p:txBody>
          <a:bodyPr/>
          <a:lstStyle/>
          <a:p>
            <a:r>
              <a:rPr lang="en-US" dirty="0" smtClean="0"/>
              <a:t>The Republican Party</a:t>
            </a:r>
            <a:endParaRPr lang="en-US" dirty="0"/>
          </a:p>
        </p:txBody>
      </p:sp>
    </p:spTree>
    <p:extLst>
      <p:ext uri="{BB962C8B-B14F-4D97-AF65-F5344CB8AC3E}">
        <p14:creationId xmlns:p14="http://schemas.microsoft.com/office/powerpoint/2010/main" val="40476479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050490" cy="6858000"/>
          </a:xfrm>
        </p:spPr>
      </p:pic>
      <p:sp>
        <p:nvSpPr>
          <p:cNvPr id="4" name="Title 3"/>
          <p:cNvSpPr>
            <a:spLocks noGrp="1"/>
          </p:cNvSpPr>
          <p:nvPr>
            <p:ph type="title"/>
          </p:nvPr>
        </p:nvSpPr>
        <p:spPr>
          <a:xfrm>
            <a:off x="228600" y="2057400"/>
            <a:ext cx="4343401" cy="1886921"/>
          </a:xfrm>
        </p:spPr>
        <p:txBody>
          <a:bodyPr/>
          <a:lstStyle/>
          <a:p>
            <a:r>
              <a:rPr lang="en-US" dirty="0" smtClean="0">
                <a:solidFill>
                  <a:schemeClr val="bg1"/>
                </a:solidFill>
              </a:rPr>
              <a:t>The Death of Polk</a:t>
            </a:r>
            <a:endParaRPr lang="en-US" dirty="0">
              <a:solidFill>
                <a:schemeClr val="bg1"/>
              </a:solidFill>
            </a:endParaRPr>
          </a:p>
        </p:txBody>
      </p:sp>
      <p:sp>
        <p:nvSpPr>
          <p:cNvPr id="6" name="Text Placeholder 5"/>
          <p:cNvSpPr>
            <a:spLocks noGrp="1"/>
          </p:cNvSpPr>
          <p:nvPr>
            <p:ph type="body" sz="half" idx="2"/>
          </p:nvPr>
        </p:nvSpPr>
        <p:spPr>
          <a:xfrm>
            <a:off x="152400" y="4038600"/>
            <a:ext cx="4572000" cy="2517289"/>
          </a:xfrm>
        </p:spPr>
        <p:txBody>
          <a:bodyPr>
            <a:normAutofit/>
          </a:bodyPr>
          <a:lstStyle/>
          <a:p>
            <a:r>
              <a:rPr lang="en-US" dirty="0" smtClean="0">
                <a:solidFill>
                  <a:schemeClr val="bg1"/>
                </a:solidFill>
              </a:rPr>
              <a:t>After leaving office in 1849 Polk contracted cholera and died of dehydration induced by bowel dysfunction.  Although he envisioned and executed one of the most successful foreign policies every in an American president’s administration, he is poorly remembered in history, and he was divisive enough that he cannot be called “well loved.”</a:t>
            </a:r>
            <a:endParaRPr lang="en-US" dirty="0">
              <a:solidFill>
                <a:schemeClr val="bg1"/>
              </a:solidFill>
            </a:endParaRPr>
          </a:p>
        </p:txBody>
      </p:sp>
    </p:spTree>
    <p:extLst>
      <p:ext uri="{BB962C8B-B14F-4D97-AF65-F5344CB8AC3E}">
        <p14:creationId xmlns:p14="http://schemas.microsoft.com/office/powerpoint/2010/main" val="30950133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Abraham Lincoln</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2150" y="1256203"/>
            <a:ext cx="4116388" cy="4172557"/>
          </a:xfrm>
        </p:spPr>
      </p:pic>
      <p:sp>
        <p:nvSpPr>
          <p:cNvPr id="4" name="Text Placeholder 3"/>
          <p:cNvSpPr>
            <a:spLocks noGrp="1"/>
          </p:cNvSpPr>
          <p:nvPr>
            <p:ph type="body" sz="half" idx="2"/>
          </p:nvPr>
        </p:nvSpPr>
        <p:spPr/>
        <p:txBody>
          <a:bodyPr/>
          <a:lstStyle/>
          <a:p>
            <a:r>
              <a:rPr lang="en-US" dirty="0" smtClean="0"/>
              <a:t>Before he was the first Republican President of the United States of America, Abraham Lincoln was a Whig Congressman from Illinois.  Lincoln’s views against the promotion of slavery evolved over time; he was always, however, a strong proponent of internal improvements and Union.</a:t>
            </a:r>
            <a:endParaRPr lang="en-US" dirty="0"/>
          </a:p>
        </p:txBody>
      </p:sp>
    </p:spTree>
    <p:extLst>
      <p:ext uri="{BB962C8B-B14F-4D97-AF65-F5344CB8AC3E}">
        <p14:creationId xmlns:p14="http://schemas.microsoft.com/office/powerpoint/2010/main" val="114729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Henry Clay</a:t>
            </a: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47686" y="685800"/>
            <a:ext cx="4169717" cy="5029200"/>
          </a:xfrm>
        </p:spPr>
      </p:pic>
      <p:sp>
        <p:nvSpPr>
          <p:cNvPr id="4" name="Text Placeholder 3"/>
          <p:cNvSpPr>
            <a:spLocks noGrp="1"/>
          </p:cNvSpPr>
          <p:nvPr>
            <p:ph type="body" sz="half" idx="2"/>
          </p:nvPr>
        </p:nvSpPr>
        <p:spPr/>
        <p:txBody>
          <a:bodyPr/>
          <a:lstStyle/>
          <a:p>
            <a:r>
              <a:rPr lang="en-US" dirty="0" smtClean="0"/>
              <a:t>Henry Clay’s “American System” was the clearest expression of the Whig Party’s Platform, if it had one.  Although there were many sectional differences between the Whigs, most concurred with Clay’s plans, at least in broad strokes.</a:t>
            </a:r>
            <a:endParaRPr lang="en-US" dirty="0"/>
          </a:p>
        </p:txBody>
      </p:sp>
    </p:spTree>
    <p:extLst>
      <p:ext uri="{BB962C8B-B14F-4D97-AF65-F5344CB8AC3E}">
        <p14:creationId xmlns:p14="http://schemas.microsoft.com/office/powerpoint/2010/main" val="29209477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US" dirty="0" smtClean="0"/>
              <a:t>The Whigs articulated a patient, far-sighted vision for America.</a:t>
            </a:r>
          </a:p>
          <a:p>
            <a:r>
              <a:rPr lang="en-US" dirty="0" smtClean="0"/>
              <a:t>They supported a high tariff on imported goods, in order to promote and expand domestic industries.</a:t>
            </a:r>
          </a:p>
          <a:p>
            <a:r>
              <a:rPr lang="en-US" dirty="0" smtClean="0"/>
              <a:t>Even Whigs in the South often voted in favor of the higher tariffs, hoping that expanding industry in the Southern States would promote an alternative to the single crop, slave labor based plantation system.</a:t>
            </a:r>
            <a:endParaRPr lang="en-US" dirty="0"/>
          </a:p>
        </p:txBody>
      </p:sp>
      <p:sp>
        <p:nvSpPr>
          <p:cNvPr id="5" name="Title 4"/>
          <p:cNvSpPr>
            <a:spLocks noGrp="1"/>
          </p:cNvSpPr>
          <p:nvPr>
            <p:ph type="title"/>
          </p:nvPr>
        </p:nvSpPr>
        <p:spPr/>
        <p:txBody>
          <a:bodyPr/>
          <a:lstStyle/>
          <a:p>
            <a:r>
              <a:rPr lang="en-US" dirty="0" smtClean="0"/>
              <a:t>The Whig Ideology</a:t>
            </a:r>
            <a:endParaRPr lang="en-US" dirty="0"/>
          </a:p>
        </p:txBody>
      </p:sp>
    </p:spTree>
    <p:extLst>
      <p:ext uri="{BB962C8B-B14F-4D97-AF65-F5344CB8AC3E}">
        <p14:creationId xmlns:p14="http://schemas.microsoft.com/office/powerpoint/2010/main" val="25596223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Bank of the United States</a:t>
            </a:r>
            <a:endParaRPr lang="en-US"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l="2559" r="2559"/>
          <a:stretch>
            <a:fillRect/>
          </a:stretch>
        </p:blipFill>
        <p:spPr/>
      </p:pic>
      <p:sp>
        <p:nvSpPr>
          <p:cNvPr id="6" name="Text Placeholder 5"/>
          <p:cNvSpPr>
            <a:spLocks noGrp="1"/>
          </p:cNvSpPr>
          <p:nvPr>
            <p:ph type="body" sz="half" idx="2"/>
          </p:nvPr>
        </p:nvSpPr>
        <p:spPr>
          <a:xfrm>
            <a:off x="688489" y="5324306"/>
            <a:ext cx="7756264" cy="1228894"/>
          </a:xfrm>
        </p:spPr>
        <p:txBody>
          <a:bodyPr>
            <a:normAutofit/>
          </a:bodyPr>
          <a:lstStyle/>
          <a:p>
            <a:pPr algn="l"/>
            <a:r>
              <a:rPr lang="en-US" dirty="0" smtClean="0"/>
              <a:t>The Whig Party consistently supported the Bank of the United States.  They wanted for the Bank to regulate lending rates and provide stability to the currency of the nation.  Lower rates would encourage expansion and growth; when contraction of the economy was necessary, they could manipulate the rates accordingly. </a:t>
            </a:r>
            <a:endParaRPr lang="en-US" dirty="0"/>
          </a:p>
        </p:txBody>
      </p:sp>
    </p:spTree>
    <p:extLst>
      <p:ext uri="{BB962C8B-B14F-4D97-AF65-F5344CB8AC3E}">
        <p14:creationId xmlns:p14="http://schemas.microsoft.com/office/powerpoint/2010/main" val="21252592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Economic Paternalism</a:t>
            </a:r>
            <a:endParaRPr lang="en-US" dirty="0"/>
          </a:p>
        </p:txBody>
      </p:sp>
      <p:sp>
        <p:nvSpPr>
          <p:cNvPr id="6" name="Content Placeholder 5"/>
          <p:cNvSpPr>
            <a:spLocks noGrp="1"/>
          </p:cNvSpPr>
          <p:nvPr>
            <p:ph sz="quarter" idx="13"/>
          </p:nvPr>
        </p:nvSpPr>
        <p:spPr/>
        <p:txBody>
          <a:bodyPr>
            <a:normAutofit lnSpcReduction="10000"/>
          </a:bodyPr>
          <a:lstStyle/>
          <a:p>
            <a:r>
              <a:rPr lang="en-US" dirty="0" smtClean="0"/>
              <a:t>The Whigs believed that the National Bank should actively manage aspects of the United States’ economy.  Their support for internal improvements was motivated by the desire to unify the nation’s economy by promoting trade.</a:t>
            </a:r>
            <a:endParaRPr lang="en-US" dirty="0"/>
          </a:p>
        </p:txBody>
      </p:sp>
      <p:sp>
        <p:nvSpPr>
          <p:cNvPr id="7" name="Content Placeholder 6"/>
          <p:cNvSpPr>
            <a:spLocks noGrp="1"/>
          </p:cNvSpPr>
          <p:nvPr>
            <p:ph sz="quarter" idx="14"/>
          </p:nvPr>
        </p:nvSpPr>
        <p:spPr/>
        <p:txBody>
          <a:bodyPr>
            <a:normAutofit lnSpcReduction="10000"/>
          </a:bodyPr>
          <a:lstStyle/>
          <a:p>
            <a:r>
              <a:rPr lang="en-US" dirty="0" smtClean="0"/>
              <a:t>Harbor Improvements</a:t>
            </a:r>
          </a:p>
          <a:p>
            <a:endParaRPr lang="en-US" dirty="0"/>
          </a:p>
          <a:p>
            <a:r>
              <a:rPr lang="en-US" dirty="0" smtClean="0"/>
              <a:t>River Navigation</a:t>
            </a:r>
          </a:p>
          <a:p>
            <a:endParaRPr lang="en-US" dirty="0"/>
          </a:p>
          <a:p>
            <a:r>
              <a:rPr lang="en-US" dirty="0" smtClean="0"/>
              <a:t>Canals</a:t>
            </a:r>
          </a:p>
          <a:p>
            <a:endParaRPr lang="en-US" dirty="0"/>
          </a:p>
          <a:p>
            <a:r>
              <a:rPr lang="en-US" dirty="0" smtClean="0"/>
              <a:t>Railroads</a:t>
            </a:r>
          </a:p>
          <a:p>
            <a:endParaRPr lang="en-US" dirty="0"/>
          </a:p>
          <a:p>
            <a:r>
              <a:rPr lang="en-US" dirty="0" smtClean="0"/>
              <a:t>Highways</a:t>
            </a:r>
            <a:endParaRPr lang="en-US" dirty="0"/>
          </a:p>
        </p:txBody>
      </p:sp>
    </p:spTree>
    <p:extLst>
      <p:ext uri="{BB962C8B-B14F-4D97-AF65-F5344CB8AC3E}">
        <p14:creationId xmlns:p14="http://schemas.microsoft.com/office/powerpoint/2010/main" val="42465955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730</TotalTime>
  <Words>3497</Words>
  <Application>Microsoft Office PowerPoint</Application>
  <PresentationFormat>On-screen Show (4:3)</PresentationFormat>
  <Paragraphs>156</Paragraphs>
  <Slides>46</Slides>
  <Notes>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Hardcover</vt:lpstr>
      <vt:lpstr>PowerPoint Presentation</vt:lpstr>
      <vt:lpstr>Who were the Whigs?</vt:lpstr>
      <vt:lpstr>Daniel Webster</vt:lpstr>
      <vt:lpstr>Horace Mann</vt:lpstr>
      <vt:lpstr>Abraham Lincoln</vt:lpstr>
      <vt:lpstr>Henry Clay</vt:lpstr>
      <vt:lpstr>The Whig Ideology</vt:lpstr>
      <vt:lpstr>The Bank of the United States</vt:lpstr>
      <vt:lpstr>Economic Paternalism</vt:lpstr>
      <vt:lpstr>Internal Improvements, Travel and Trade</vt:lpstr>
      <vt:lpstr>Whigs and “Manifest Destiny”</vt:lpstr>
      <vt:lpstr>Whig Pacifism</vt:lpstr>
      <vt:lpstr>Whigs and the Executive Power of the President</vt:lpstr>
      <vt:lpstr>Whigs and the Executive Power of the President</vt:lpstr>
      <vt:lpstr>The Whigs Hatred for “Old Hickory” – Andrew Jackson</vt:lpstr>
      <vt:lpstr>The Surprising Rise to Power of James K. Polk</vt:lpstr>
      <vt:lpstr>James Knox Polk</vt:lpstr>
      <vt:lpstr>The Annexation of Texas</vt:lpstr>
      <vt:lpstr>The Election of 1844:  Polk vs. Clay</vt:lpstr>
      <vt:lpstr>Henry Clay’s Positions</vt:lpstr>
      <vt:lpstr>Texas was Annexed by John Tyler in 1845</vt:lpstr>
      <vt:lpstr>Victory for Polk</vt:lpstr>
      <vt:lpstr>Goals of Polk’s Administration</vt:lpstr>
      <vt:lpstr>“Young Hickory”</vt:lpstr>
      <vt:lpstr>Reducing the Tariff</vt:lpstr>
      <vt:lpstr>The Bank of the United States Defeated</vt:lpstr>
      <vt:lpstr>“Manifest Destiny”</vt:lpstr>
      <vt:lpstr>“Manifest Destiny”</vt:lpstr>
      <vt:lpstr>James K. Polk’s Foreign Policy, 1845 - 1849</vt:lpstr>
      <vt:lpstr>Texas </vt:lpstr>
      <vt:lpstr>Posturing for War</vt:lpstr>
      <vt:lpstr>Van Buren and Polk</vt:lpstr>
      <vt:lpstr>Negotiating for Oregon</vt:lpstr>
      <vt:lpstr>Attempts to Acquire California by Diplomacy Fail</vt:lpstr>
      <vt:lpstr>Posturing for War With Mexico</vt:lpstr>
      <vt:lpstr>“American Blood on American Soil”</vt:lpstr>
      <vt:lpstr>Ending the War</vt:lpstr>
      <vt:lpstr>The Treaty of Guadalupe-Hidalgo</vt:lpstr>
      <vt:lpstr>Expanding Slavery to the West?</vt:lpstr>
      <vt:lpstr>The Compromise of 1850</vt:lpstr>
      <vt:lpstr>Zachary Taylor</vt:lpstr>
      <vt:lpstr>The Decline and Fall of the Whig Party</vt:lpstr>
      <vt:lpstr>James K. Polk and the Destruction of the Whigs</vt:lpstr>
      <vt:lpstr>And a Post Script…</vt:lpstr>
      <vt:lpstr>The Republican Party</vt:lpstr>
      <vt:lpstr>The Death of Polk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Adam</dc:creator>
  <cp:lastModifiedBy>Adam</cp:lastModifiedBy>
  <cp:revision>25</cp:revision>
  <dcterms:created xsi:type="dcterms:W3CDTF">2013-04-09T22:26:00Z</dcterms:created>
  <dcterms:modified xsi:type="dcterms:W3CDTF">2014-01-29T17:34:17Z</dcterms:modified>
</cp:coreProperties>
</file>